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B1E90D-9C6A-411D-A789-8448998A6C66}" v="2" dt="2026-09-24T11:02:25.506"/>
    <p1510:client id="{BCBF6631-A093-4CF6-A640-D1461FCA5143}" v="1" dt="2026-09-24T14:54:35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2" d="100"/>
          <a:sy n="62" d="100"/>
        </p:scale>
        <p:origin x="42" y="-3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k Prasad" userId="06225f9b-49df-4647-94eb-a0dc62e648b1" providerId="ADAL" clId="{3369FFC1-8F76-494F-82B3-3C10FB6F1A70}"/>
    <pc:docChg chg="undo custSel mod modSld">
      <pc:chgData name="Alok Prasad" userId="06225f9b-49df-4647-94eb-a0dc62e648b1" providerId="ADAL" clId="{3369FFC1-8F76-494F-82B3-3C10FB6F1A70}" dt="2026-09-24T14:54:57.129" v="105" actId="1076"/>
      <pc:docMkLst>
        <pc:docMk/>
      </pc:docMkLst>
      <pc:sldChg chg="addSp delSp modSp mod">
        <pc:chgData name="Alok Prasad" userId="06225f9b-49df-4647-94eb-a0dc62e648b1" providerId="ADAL" clId="{3369FFC1-8F76-494F-82B3-3C10FB6F1A70}" dt="2026-09-24T14:54:57.129" v="105" actId="1076"/>
        <pc:sldMkLst>
          <pc:docMk/>
          <pc:sldMk cId="0" sldId="256"/>
        </pc:sldMkLst>
        <pc:spChg chg="mod">
          <ac:chgData name="Alok Prasad" userId="06225f9b-49df-4647-94eb-a0dc62e648b1" providerId="ADAL" clId="{3369FFC1-8F76-494F-82B3-3C10FB6F1A70}" dt="2026-09-24T10:52:54.702" v="16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Alok Prasad" userId="06225f9b-49df-4647-94eb-a0dc62e648b1" providerId="ADAL" clId="{3369FFC1-8F76-494F-82B3-3C10FB6F1A70}" dt="2026-09-24T11:03:28.422" v="95" actId="6549"/>
          <ac:spMkLst>
            <pc:docMk/>
            <pc:sldMk cId="0" sldId="256"/>
            <ac:spMk id="33" creationId="{00000000-0000-0000-0000-000000000000}"/>
          </ac:spMkLst>
        </pc:spChg>
        <pc:spChg chg="mod">
          <ac:chgData name="Alok Prasad" userId="06225f9b-49df-4647-94eb-a0dc62e648b1" providerId="ADAL" clId="{3369FFC1-8F76-494F-82B3-3C10FB6F1A70}" dt="2026-09-24T08:22:24.564" v="1" actId="14100"/>
          <ac:spMkLst>
            <pc:docMk/>
            <pc:sldMk cId="0" sldId="256"/>
            <ac:spMk id="48" creationId="{00000000-0000-0000-0000-000000000000}"/>
          </ac:spMkLst>
        </pc:spChg>
        <pc:spChg chg="add del mod">
          <ac:chgData name="Alok Prasad" userId="06225f9b-49df-4647-94eb-a0dc62e648b1" providerId="ADAL" clId="{3369FFC1-8F76-494F-82B3-3C10FB6F1A70}" dt="2026-09-24T14:54:38.620" v="98"/>
          <ac:spMkLst>
            <pc:docMk/>
            <pc:sldMk cId="0" sldId="256"/>
            <ac:spMk id="75" creationId="{2780F3A7-90EF-A510-7C8E-E8590B3350CD}"/>
          </ac:spMkLst>
        </pc:spChg>
        <pc:spChg chg="add del mod">
          <ac:chgData name="Alok Prasad" userId="06225f9b-49df-4647-94eb-a0dc62e648b1" providerId="ADAL" clId="{3369FFC1-8F76-494F-82B3-3C10FB6F1A70}" dt="2026-09-24T14:54:50.757" v="101" actId="14100"/>
          <ac:spMkLst>
            <pc:docMk/>
            <pc:sldMk cId="0" sldId="256"/>
            <ac:spMk id="98" creationId="{00000000-0000-0000-0000-000000000000}"/>
          </ac:spMkLst>
        </pc:spChg>
        <pc:spChg chg="mod">
          <ac:chgData name="Alok Prasad" userId="06225f9b-49df-4647-94eb-a0dc62e648b1" providerId="ADAL" clId="{3369FFC1-8F76-494F-82B3-3C10FB6F1A70}" dt="2026-09-24T14:54:57.129" v="105" actId="1076"/>
          <ac:spMkLst>
            <pc:docMk/>
            <pc:sldMk cId="0" sldId="256"/>
            <ac:spMk id="99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03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05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08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09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11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13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15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16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17" creationId="{00000000-0000-0000-0000-000000000000}"/>
          </ac:spMkLst>
        </pc:spChg>
        <pc:spChg chg="del">
          <ac:chgData name="Alok Prasad" userId="06225f9b-49df-4647-94eb-a0dc62e648b1" providerId="ADAL" clId="{3369FFC1-8F76-494F-82B3-3C10FB6F1A70}" dt="2026-09-24T10:52:40.712" v="13" actId="478"/>
          <ac:spMkLst>
            <pc:docMk/>
            <pc:sldMk cId="0" sldId="256"/>
            <ac:spMk id="121" creationId="{00000000-0000-0000-0000-000000000000}"/>
          </ac:spMkLst>
        </pc:spChg>
        <pc:spChg chg="mod">
          <ac:chgData name="Alok Prasad" userId="06225f9b-49df-4647-94eb-a0dc62e648b1" providerId="ADAL" clId="{3369FFC1-8F76-494F-82B3-3C10FB6F1A70}" dt="2026-09-24T08:24:26.708" v="6" actId="6549"/>
          <ac:spMkLst>
            <pc:docMk/>
            <pc:sldMk cId="0" sldId="256"/>
            <ac:spMk id="176" creationId="{00000000-0000-0000-0000-000000000000}"/>
          </ac:spMkLst>
        </pc:spChg>
        <pc:spChg chg="mod">
          <ac:chgData name="Alok Prasad" userId="06225f9b-49df-4647-94eb-a0dc62e648b1" providerId="ADAL" clId="{3369FFC1-8F76-494F-82B3-3C10FB6F1A70}" dt="2026-09-24T08:24:39.853" v="7" actId="6549"/>
          <ac:spMkLst>
            <pc:docMk/>
            <pc:sldMk cId="0" sldId="256"/>
            <ac:spMk id="182" creationId="{00000000-0000-0000-0000-000000000000}"/>
          </ac:spMkLst>
        </pc:spChg>
        <pc:spChg chg="mod">
          <ac:chgData name="Alok Prasad" userId="06225f9b-49df-4647-94eb-a0dc62e648b1" providerId="ADAL" clId="{3369FFC1-8F76-494F-82B3-3C10FB6F1A70}" dt="2026-09-24T08:24:48.473" v="12" actId="20577"/>
          <ac:spMkLst>
            <pc:docMk/>
            <pc:sldMk cId="0" sldId="256"/>
            <ac:spMk id="184" creationId="{00000000-0000-0000-0000-000000000000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191" creationId="{6F76CB4E-9B9F-D134-ADB6-7ABDF000D4D7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199" creationId="{920FAC05-0C60-CD16-25F2-31135A6268B4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01" creationId="{F1138433-D5F9-9F95-1716-987D3CC338B6}"/>
          </ac:spMkLst>
        </pc:spChg>
        <pc:spChg chg="add">
          <ac:chgData name="Alok Prasad" userId="06225f9b-49df-4647-94eb-a0dc62e648b1" providerId="ADAL" clId="{3369FFC1-8F76-494F-82B3-3C10FB6F1A70}" dt="2026-09-24T10:52:42.591" v="14" actId="22"/>
          <ac:spMkLst>
            <pc:docMk/>
            <pc:sldMk cId="0" sldId="256"/>
            <ac:spMk id="215" creationId="{2A6FA002-A955-E247-37A7-559540CB0E31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27" creationId="{06872CED-18C3-55BC-1DD4-0AD792FECF45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31" creationId="{D96DB857-263B-EEC1-5844-01203E6CF968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35" creationId="{ECCA9A17-9BA8-ADC8-A8D4-CCB4B2C10016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39" creationId="{F3499B59-A1E3-B0CE-4F74-61902D36E4B4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41" creationId="{4EA0670B-416C-D38C-D0DD-FFB6B995055A}"/>
          </ac:spMkLst>
        </pc:spChg>
        <pc:spChg chg="add 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45" creationId="{37C2846E-BAF8-F8CE-BFAF-8269297D7303}"/>
          </ac:spMkLst>
        </pc:spChg>
        <pc:spChg chg="del">
          <ac:chgData name="Alok Prasad" userId="06225f9b-49df-4647-94eb-a0dc62e648b1" providerId="ADAL" clId="{3369FFC1-8F76-494F-82B3-3C10FB6F1A70}" dt="2026-09-24T10:52:56.626" v="17" actId="22"/>
          <ac:spMkLst>
            <pc:docMk/>
            <pc:sldMk cId="0" sldId="256"/>
            <ac:spMk id="249" creationId="{54B855DC-D159-E764-5CB6-58654F444883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257" creationId="{FFA081D4-3556-1A74-AAA6-48FE1735E224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259" creationId="{333882DF-866C-69A3-5791-DD6AA53DD52A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65" creationId="{03420165-A806-913A-FD43-B33A6DF04454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69" creationId="{AB602CBE-AACB-0BF9-EC28-E0B89F51BF80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71" creationId="{9088D745-AD86-FDDB-CB46-6EFB68F4EB31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75" creationId="{73881A38-AE2D-C61F-52EE-309A197671C2}"/>
          </ac:spMkLst>
        </pc:spChg>
        <pc:spChg chg="add 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77" creationId="{D8F6F43B-D1C9-31AC-EC6B-394C104B5F6F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279" creationId="{A2CA8E97-9D1C-6910-C20B-2FBBC499093B}"/>
          </ac:spMkLst>
        </pc:spChg>
        <pc:spChg chg="add 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81" creationId="{CCBC256C-854B-0752-B5BB-CD0E681D1743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83" creationId="{5B940222-ADAD-D573-1CF6-ABE08D3DF874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85" creationId="{B777660C-4AEA-28CC-67CB-79265CE58C0E}"/>
          </ac:spMkLst>
        </pc:spChg>
        <pc:spChg chg="add 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91" creationId="{AE5F5114-7E14-80DD-C5EB-12139D196FF8}"/>
          </ac:spMkLst>
        </pc:spChg>
        <pc:spChg chg="mod">
          <ac:chgData name="Alok Prasad" userId="06225f9b-49df-4647-94eb-a0dc62e648b1" providerId="ADAL" clId="{3369FFC1-8F76-494F-82B3-3C10FB6F1A70}" dt="2026-09-24T10:53:19.369" v="20" actId="1076"/>
          <ac:spMkLst>
            <pc:docMk/>
            <pc:sldMk cId="0" sldId="256"/>
            <ac:spMk id="293" creationId="{4D89F90E-6017-7493-EDCA-5F055E8562C2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299" creationId="{3978ED6A-03BD-6F32-CF1A-F61C0D518E09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303" creationId="{86647903-4F6F-253D-CBD7-99C8B6B78B40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305" creationId="{56E101BE-DCD1-94B3-AD08-EE89C4EECBA5}"/>
          </ac:spMkLst>
        </pc:spChg>
        <pc:spChg chg="add">
          <ac:chgData name="Alok Prasad" userId="06225f9b-49df-4647-94eb-a0dc62e648b1" providerId="ADAL" clId="{3369FFC1-8F76-494F-82B3-3C10FB6F1A70}" dt="2026-09-24T10:53:05.760" v="18" actId="22"/>
          <ac:spMkLst>
            <pc:docMk/>
            <pc:sldMk cId="0" sldId="256"/>
            <ac:spMk id="309" creationId="{BA786BA8-3669-B431-AF86-1FB517FC5B20}"/>
          </ac:spMkLst>
        </pc:spChg>
        <pc:picChg chg="del">
          <ac:chgData name="Alok Prasad" userId="06225f9b-49df-4647-94eb-a0dc62e648b1" providerId="ADAL" clId="{3369FFC1-8F76-494F-82B3-3C10FB6F1A70}" dt="2026-09-24T08:23:07.825" v="2" actId="478"/>
          <ac:picMkLst>
            <pc:docMk/>
            <pc:sldMk cId="0" sldId="256"/>
            <ac:picMk id="75" creationId="{00000000-0000-0000-0000-000000000000}"/>
          </ac:picMkLst>
        </pc:picChg>
        <pc:picChg chg="add mod">
          <ac:chgData name="Alok Prasad" userId="06225f9b-49df-4647-94eb-a0dc62e648b1" providerId="ADAL" clId="{3369FFC1-8F76-494F-82B3-3C10FB6F1A70}" dt="2026-09-24T08:23:14.244" v="5" actId="14100"/>
          <ac:picMkLst>
            <pc:docMk/>
            <pc:sldMk cId="0" sldId="256"/>
            <ac:picMk id="187" creationId="{66E4BAB9-9D72-F699-8234-63929F55ACB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CXL.DMA-P2P</c:v>
                </c:pt>
              </c:strCache>
            </c:strRef>
          </c:tx>
          <c:spPr>
            <a:ln w="38100" cap="flat">
              <a:solidFill>
                <a:srgbClr val="00B5E2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B5E2"/>
              </a:solidFill>
              <a:ln w="9525" cap="flat">
                <a:solidFill>
                  <a:srgbClr val="00B5E2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1.4</c:v>
                </c:pt>
                <c:pt idx="1">
                  <c:v>2.6</c:v>
                </c:pt>
                <c:pt idx="2">
                  <c:v>4.5999999999999996</c:v>
                </c:pt>
                <c:pt idx="3">
                  <c:v>10</c:v>
                </c:pt>
                <c:pt idx="4">
                  <c:v>19</c:v>
                </c:pt>
                <c:pt idx="5">
                  <c:v>35.9</c:v>
                </c:pt>
                <c:pt idx="6">
                  <c:v>48</c:v>
                </c:pt>
                <c:pt idx="7">
                  <c:v>50</c:v>
                </c:pt>
                <c:pt idx="8">
                  <c:v>50.6</c:v>
                </c:pt>
                <c:pt idx="9">
                  <c:v>51</c:v>
                </c:pt>
                <c:pt idx="10">
                  <c:v>51</c:v>
                </c:pt>
                <c:pt idx="11">
                  <c:v>50.6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E-4688-B7EF-852A93799190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CXL.DAX</c:v>
                </c:pt>
              </c:strCache>
            </c:strRef>
          </c:tx>
          <c:spPr>
            <a:ln w="38100" cap="flat">
              <a:solidFill>
                <a:srgbClr val="0072CE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72CE"/>
              </a:solidFill>
              <a:ln w="9525" cap="flat">
                <a:solidFill>
                  <a:srgbClr val="0072CE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0.7</c:v>
                </c:pt>
                <c:pt idx="1">
                  <c:v>1.3</c:v>
                </c:pt>
                <c:pt idx="2">
                  <c:v>4.5</c:v>
                </c:pt>
                <c:pt idx="3">
                  <c:v>10</c:v>
                </c:pt>
                <c:pt idx="4">
                  <c:v>14</c:v>
                </c:pt>
                <c:pt idx="5">
                  <c:v>28</c:v>
                </c:pt>
                <c:pt idx="6">
                  <c:v>42</c:v>
                </c:pt>
                <c:pt idx="7">
                  <c:v>47</c:v>
                </c:pt>
                <c:pt idx="8">
                  <c:v>49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DA01-51BE-4688-B7EF-852A93799190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GDS / NVMe (×4)</c:v>
                </c:pt>
              </c:strCache>
            </c:strRef>
          </c:tx>
          <c:spPr>
            <a:ln w="38100" cap="flat">
              <a:solidFill>
                <a:srgbClr val="FFA400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FFA400"/>
              </a:solidFill>
              <a:ln w="9525" cap="flat">
                <a:solidFill>
                  <a:srgbClr val="FFA400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0.2</c:v>
                </c:pt>
                <c:pt idx="1">
                  <c:v>0.4</c:v>
                </c:pt>
                <c:pt idx="2">
                  <c:v>0.85</c:v>
                </c:pt>
                <c:pt idx="3">
                  <c:v>1.8</c:v>
                </c:pt>
                <c:pt idx="4">
                  <c:v>3.2</c:v>
                </c:pt>
                <c:pt idx="5">
                  <c:v>5.0999999999999996</c:v>
                </c:pt>
                <c:pt idx="6">
                  <c:v>9</c:v>
                </c:pt>
                <c:pt idx="7">
                  <c:v>15</c:v>
                </c:pt>
                <c:pt idx="8">
                  <c:v>20.5</c:v>
                </c:pt>
                <c:pt idx="9">
                  <c:v>26</c:v>
                </c:pt>
                <c:pt idx="10">
                  <c:v>30</c:v>
                </c:pt>
                <c:pt idx="11">
                  <c:v>31.6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BE-4688-B7EF-852A93799190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Host DRAM</c:v>
                </c:pt>
              </c:strCache>
            </c:strRef>
          </c:tx>
          <c:spPr>
            <a:ln w="38100" cap="flat">
              <a:solidFill>
                <a:srgbClr val="63666A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63666A"/>
              </a:solidFill>
              <a:ln w="9525" cap="flat">
                <a:solidFill>
                  <a:srgbClr val="63666A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2.1</c:v>
                </c:pt>
                <c:pt idx="1">
                  <c:v>5</c:v>
                </c:pt>
                <c:pt idx="2">
                  <c:v>10</c:v>
                </c:pt>
                <c:pt idx="3">
                  <c:v>14</c:v>
                </c:pt>
                <c:pt idx="4">
                  <c:v>14.5</c:v>
                </c:pt>
                <c:pt idx="5">
                  <c:v>14.5</c:v>
                </c:pt>
                <c:pt idx="6">
                  <c:v>14.5</c:v>
                </c:pt>
                <c:pt idx="7">
                  <c:v>14.5</c:v>
                </c:pt>
                <c:pt idx="8">
                  <c:v>14.5</c:v>
                </c:pt>
                <c:pt idx="9">
                  <c:v>14.5</c:v>
                </c:pt>
                <c:pt idx="10">
                  <c:v>14.5</c:v>
                </c:pt>
                <c:pt idx="11">
                  <c:v>14.5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BE-4688-B7EF-852A93799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500" b="0" i="0" u="none" strike="noStrike">
                    <a:solidFill>
                      <a:srgbClr val="63666A"/>
                    </a:solidFill>
                    <a:latin typeface="Arial"/>
                  </a:defRPr>
                </a:pPr>
                <a:r>
                  <a:rPr lang="en-US" sz="1500" b="0" i="0" u="none" strike="noStrike">
                    <a:solidFill>
                      <a:srgbClr val="63666A"/>
                    </a:solidFill>
                    <a:latin typeface="Arial"/>
                  </a:rPr>
                  <a:t>Block size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logBase val="10"/>
          <c:orientation val="minMax"/>
          <c:max val="100"/>
          <c:min val="0.1"/>
        </c:scaling>
        <c:delete val="0"/>
        <c:axPos val="l"/>
        <c:majorGridlines>
          <c:spPr>
            <a:ln w="12700" cap="flat">
              <a:solidFill>
                <a:srgbClr val="E7E7E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500" b="0" i="0" u="none" strike="noStrike">
                    <a:solidFill>
                      <a:srgbClr val="63666A"/>
                    </a:solidFill>
                    <a:latin typeface="Arial"/>
                  </a:defRPr>
                </a:pPr>
                <a:r>
                  <a:rPr lang="en-US" sz="1500" b="0" i="0" u="none" strike="noStrike">
                    <a:solidFill>
                      <a:srgbClr val="63666A"/>
                    </a:solidFill>
                    <a:latin typeface="Arial"/>
                  </a:rPr>
                  <a:t>Bandwidth (GB/s, log)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500">
              <a:solidFill>
                <a:srgbClr val="212322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CXL.DMA-P2P</c:v>
                </c:pt>
              </c:strCache>
            </c:strRef>
          </c:tx>
          <c:spPr>
            <a:ln w="38100" cap="flat">
              <a:solidFill>
                <a:srgbClr val="00C7B1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C7B1"/>
              </a:solidFill>
              <a:ln w="9525" cap="flat">
                <a:solidFill>
                  <a:srgbClr val="00C7B1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1.3</c:v>
                </c:pt>
                <c:pt idx="1">
                  <c:v>2.5</c:v>
                </c:pt>
                <c:pt idx="2">
                  <c:v>3.7</c:v>
                </c:pt>
                <c:pt idx="3">
                  <c:v>9</c:v>
                </c:pt>
                <c:pt idx="4">
                  <c:v>17</c:v>
                </c:pt>
                <c:pt idx="5">
                  <c:v>29.7</c:v>
                </c:pt>
                <c:pt idx="6">
                  <c:v>29.5</c:v>
                </c:pt>
                <c:pt idx="7">
                  <c:v>29</c:v>
                </c:pt>
                <c:pt idx="8">
                  <c:v>28.4</c:v>
                </c:pt>
                <c:pt idx="9">
                  <c:v>29.7</c:v>
                </c:pt>
                <c:pt idx="10">
                  <c:v>29</c:v>
                </c:pt>
                <c:pt idx="11">
                  <c:v>28.3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27-4E49-8D9C-96A2A4D00CB7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CXL.DAX</c:v>
                </c:pt>
              </c:strCache>
            </c:strRef>
          </c:tx>
          <c:spPr>
            <a:ln w="38100" cap="flat">
              <a:solidFill>
                <a:srgbClr val="0072CE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72CE"/>
              </a:solidFill>
              <a:ln w="9525" cap="flat">
                <a:solidFill>
                  <a:srgbClr val="0072CE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0.7</c:v>
                </c:pt>
                <c:pt idx="1">
                  <c:v>0.9</c:v>
                </c:pt>
                <c:pt idx="2">
                  <c:v>1.6</c:v>
                </c:pt>
                <c:pt idx="3">
                  <c:v>3.7</c:v>
                </c:pt>
                <c:pt idx="4">
                  <c:v>7.5</c:v>
                </c:pt>
                <c:pt idx="5">
                  <c:v>20.7</c:v>
                </c:pt>
                <c:pt idx="6">
                  <c:v>29</c:v>
                </c:pt>
                <c:pt idx="7">
                  <c:v>37</c:v>
                </c:pt>
                <c:pt idx="8">
                  <c:v>42</c:v>
                </c:pt>
                <c:pt idx="9">
                  <c:v>46</c:v>
                </c:pt>
                <c:pt idx="10">
                  <c:v>48</c:v>
                </c:pt>
                <c:pt idx="11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DA01-8427-4E49-8D9C-96A2A4D00CB7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GDS / NVMe (×4)</c:v>
                </c:pt>
              </c:strCache>
            </c:strRef>
          </c:tx>
          <c:spPr>
            <a:ln w="38100" cap="flat">
              <a:solidFill>
                <a:srgbClr val="FFA400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FFA400"/>
              </a:solidFill>
              <a:ln w="9525" cap="flat">
                <a:solidFill>
                  <a:srgbClr val="FFA400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0.25</c:v>
                </c:pt>
                <c:pt idx="1">
                  <c:v>0.5</c:v>
                </c:pt>
                <c:pt idx="2">
                  <c:v>1</c:v>
                </c:pt>
                <c:pt idx="3">
                  <c:v>1.8</c:v>
                </c:pt>
                <c:pt idx="4">
                  <c:v>3.2</c:v>
                </c:pt>
                <c:pt idx="5">
                  <c:v>5.8</c:v>
                </c:pt>
                <c:pt idx="6">
                  <c:v>10</c:v>
                </c:pt>
                <c:pt idx="7">
                  <c:v>15.5</c:v>
                </c:pt>
                <c:pt idx="8">
                  <c:v>21.6</c:v>
                </c:pt>
                <c:pt idx="9">
                  <c:v>27.5</c:v>
                </c:pt>
                <c:pt idx="10">
                  <c:v>30</c:v>
                </c:pt>
                <c:pt idx="11">
                  <c:v>31.1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27-4E49-8D9C-96A2A4D00CB7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Host DRAM</c:v>
                </c:pt>
              </c:strCache>
            </c:strRef>
          </c:tx>
          <c:spPr>
            <a:ln w="38100" cap="flat">
              <a:solidFill>
                <a:srgbClr val="63666A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63666A"/>
              </a:solidFill>
              <a:ln w="9525" cap="flat">
                <a:solidFill>
                  <a:srgbClr val="63666A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</c:v>
                </c:pt>
                <c:pt idx="1">
                  <c:v>4.5</c:v>
                </c:pt>
                <c:pt idx="2">
                  <c:v>9</c:v>
                </c:pt>
                <c:pt idx="3">
                  <c:v>18</c:v>
                </c:pt>
                <c:pt idx="4">
                  <c:v>24</c:v>
                </c:pt>
                <c:pt idx="5">
                  <c:v>26</c:v>
                </c:pt>
                <c:pt idx="6">
                  <c:v>26</c:v>
                </c:pt>
                <c:pt idx="7">
                  <c:v>26</c:v>
                </c:pt>
                <c:pt idx="8">
                  <c:v>26</c:v>
                </c:pt>
                <c:pt idx="9">
                  <c:v>26</c:v>
                </c:pt>
                <c:pt idx="10">
                  <c:v>26</c:v>
                </c:pt>
                <c:pt idx="11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27-4E49-8D9C-96A2A4D00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500" b="0" i="0" u="none" strike="noStrike">
                    <a:solidFill>
                      <a:srgbClr val="63666A"/>
                    </a:solidFill>
                    <a:latin typeface="Arial"/>
                  </a:defRPr>
                </a:pPr>
                <a:r>
                  <a:rPr lang="en-US" sz="1500" b="0" i="0" u="none" strike="noStrike">
                    <a:solidFill>
                      <a:srgbClr val="63666A"/>
                    </a:solidFill>
                    <a:latin typeface="Arial"/>
                  </a:rPr>
                  <a:t>Block size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logBase val="10"/>
          <c:orientation val="minMax"/>
          <c:max val="100"/>
          <c:min val="0.1"/>
        </c:scaling>
        <c:delete val="0"/>
        <c:axPos val="l"/>
        <c:majorGridlines>
          <c:spPr>
            <a:ln w="12700" cap="flat">
              <a:solidFill>
                <a:srgbClr val="E7E7E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500" b="0" i="0" u="none" strike="noStrike">
                    <a:solidFill>
                      <a:srgbClr val="63666A"/>
                    </a:solidFill>
                    <a:latin typeface="Arial"/>
                  </a:defRPr>
                </a:pPr>
                <a:r>
                  <a:rPr lang="en-US" sz="1500" b="0" i="0" u="none" strike="noStrike">
                    <a:solidFill>
                      <a:srgbClr val="63666A"/>
                    </a:solidFill>
                    <a:latin typeface="Arial"/>
                  </a:rPr>
                  <a:t>Bandwidth (GB/s, log)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500">
              <a:solidFill>
                <a:srgbClr val="212322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CXL.DMA-P2P (read)</c:v>
                </c:pt>
              </c:strCache>
            </c:strRef>
          </c:tx>
          <c:spPr>
            <a:ln w="38100" cap="flat">
              <a:solidFill>
                <a:srgbClr val="00B5E2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B5E2"/>
              </a:solidFill>
              <a:ln w="9525" cap="flat">
                <a:solidFill>
                  <a:srgbClr val="00B5E2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2.9</c:v>
                </c:pt>
                <c:pt idx="1">
                  <c:v>3</c:v>
                </c:pt>
                <c:pt idx="2">
                  <c:v>3.1</c:v>
                </c:pt>
                <c:pt idx="3">
                  <c:v>3.3</c:v>
                </c:pt>
                <c:pt idx="4">
                  <c:v>3.5</c:v>
                </c:pt>
                <c:pt idx="5">
                  <c:v>3.7</c:v>
                </c:pt>
                <c:pt idx="6">
                  <c:v>7.9</c:v>
                </c:pt>
                <c:pt idx="7">
                  <c:v>13.1</c:v>
                </c:pt>
                <c:pt idx="8">
                  <c:v>23.4</c:v>
                </c:pt>
                <c:pt idx="9">
                  <c:v>44.3</c:v>
                </c:pt>
                <c:pt idx="10">
                  <c:v>85.4</c:v>
                </c:pt>
                <c:pt idx="11">
                  <c:v>167.9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1C-4658-98EC-DE02C3187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CXL.DMA-P2P (write)</c:v>
                </c:pt>
              </c:strCache>
            </c:strRef>
          </c:tx>
          <c:spPr>
            <a:ln w="38100" cap="flat">
              <a:solidFill>
                <a:srgbClr val="00C7B1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C7B1"/>
              </a:solidFill>
              <a:ln w="9525" cap="flat">
                <a:solidFill>
                  <a:srgbClr val="00C7B1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3.1</c:v>
                </c:pt>
                <c:pt idx="1">
                  <c:v>3.3</c:v>
                </c:pt>
                <c:pt idx="2">
                  <c:v>3.5</c:v>
                </c:pt>
                <c:pt idx="3">
                  <c:v>3.8</c:v>
                </c:pt>
                <c:pt idx="4">
                  <c:v>4.0999999999999996</c:v>
                </c:pt>
                <c:pt idx="5">
                  <c:v>4.4000000000000004</c:v>
                </c:pt>
                <c:pt idx="6">
                  <c:v>9.8000000000000007</c:v>
                </c:pt>
                <c:pt idx="7">
                  <c:v>16.8</c:v>
                </c:pt>
                <c:pt idx="8">
                  <c:v>31</c:v>
                </c:pt>
                <c:pt idx="9">
                  <c:v>61.2</c:v>
                </c:pt>
                <c:pt idx="10">
                  <c:v>135.6</c:v>
                </c:pt>
                <c:pt idx="11">
                  <c:v>287.3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1C-4658-98EC-DE02C3187B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GDS / NVMe (read)</c:v>
                </c:pt>
              </c:strCache>
            </c:strRef>
          </c:tx>
          <c:spPr>
            <a:ln w="38100" cap="flat">
              <a:solidFill>
                <a:srgbClr val="FFA400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FFA400"/>
              </a:solidFill>
              <a:ln w="9525" cap="flat">
                <a:solidFill>
                  <a:srgbClr val="FFA400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4KB</c:v>
                </c:pt>
                <c:pt idx="1">
                  <c:v>8KB</c:v>
                </c:pt>
                <c:pt idx="2">
                  <c:v>16KB</c:v>
                </c:pt>
                <c:pt idx="3">
                  <c:v>32KB</c:v>
                </c:pt>
                <c:pt idx="4">
                  <c:v>64KB</c:v>
                </c:pt>
                <c:pt idx="5">
                  <c:v>128KB</c:v>
                </c:pt>
                <c:pt idx="6">
                  <c:v>256KB</c:v>
                </c:pt>
                <c:pt idx="7">
                  <c:v>512KB</c:v>
                </c:pt>
                <c:pt idx="8">
                  <c:v>1MB</c:v>
                </c:pt>
                <c:pt idx="9">
                  <c:v>2MB</c:v>
                </c:pt>
                <c:pt idx="10">
                  <c:v>4MB</c:v>
                </c:pt>
                <c:pt idx="11">
                  <c:v>8MB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52.3</c:v>
                </c:pt>
                <c:pt idx="1">
                  <c:v>54</c:v>
                </c:pt>
                <c:pt idx="2">
                  <c:v>56</c:v>
                </c:pt>
                <c:pt idx="3">
                  <c:v>60</c:v>
                </c:pt>
                <c:pt idx="4">
                  <c:v>66</c:v>
                </c:pt>
                <c:pt idx="5">
                  <c:v>72.5</c:v>
                </c:pt>
                <c:pt idx="6">
                  <c:v>95</c:v>
                </c:pt>
                <c:pt idx="7">
                  <c:v>130</c:v>
                </c:pt>
                <c:pt idx="8">
                  <c:v>175</c:v>
                </c:pt>
                <c:pt idx="9">
                  <c:v>230</c:v>
                </c:pt>
                <c:pt idx="10">
                  <c:v>280</c:v>
                </c:pt>
                <c:pt idx="11">
                  <c:v>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1C-4658-98EC-DE02C3187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500" b="0" i="0" u="none" strike="noStrike">
                    <a:solidFill>
                      <a:srgbClr val="63666A"/>
                    </a:solidFill>
                    <a:latin typeface="Arial"/>
                  </a:defRPr>
                </a:pPr>
                <a:r>
                  <a:rPr lang="en-US" sz="1500" b="0" i="0" u="none" strike="noStrike">
                    <a:solidFill>
                      <a:srgbClr val="63666A"/>
                    </a:solidFill>
                    <a:latin typeface="Arial"/>
                  </a:rPr>
                  <a:t>Block size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logBase val="10"/>
          <c:orientation val="minMax"/>
          <c:max val="1000"/>
          <c:min val="1"/>
        </c:scaling>
        <c:delete val="0"/>
        <c:axPos val="l"/>
        <c:majorGridlines>
          <c:spPr>
            <a:ln w="12700" cap="flat">
              <a:solidFill>
                <a:srgbClr val="E7E7E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500" b="0" i="0" u="none" strike="noStrike">
                    <a:solidFill>
                      <a:srgbClr val="63666A"/>
                    </a:solidFill>
                    <a:latin typeface="Arial"/>
                  </a:defRPr>
                </a:pPr>
                <a:r>
                  <a:rPr lang="en-US" sz="1500" b="0" i="0" u="none" strike="noStrike">
                    <a:solidFill>
                      <a:srgbClr val="63666A"/>
                    </a:solidFill>
                    <a:latin typeface="Arial"/>
                  </a:rPr>
                  <a:t>Latency (µs, log)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500">
              <a:solidFill>
                <a:srgbClr val="212322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95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6126480"/>
          </a:xfrm>
          <a:prstGeom prst="rect">
            <a:avLst/>
          </a:prstGeom>
          <a:solidFill>
            <a:srgbClr val="21232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126480"/>
            <a:ext cx="32918400" cy="128016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assets/geo_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7440" y="137160"/>
            <a:ext cx="7315200" cy="539216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502920"/>
            <a:ext cx="1828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kern="0" spc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MARVELL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1097280" y="1783080"/>
            <a:ext cx="2011680" cy="100584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1097280" y="2011680"/>
            <a:ext cx="23774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CXL Memory for LLM Inference Staging</a:t>
            </a:r>
            <a:endParaRPr lang="en-US" sz="8800" dirty="0"/>
          </a:p>
        </p:txBody>
      </p:sp>
      <p:sp>
        <p:nvSpPr>
          <p:cNvPr id="8" name="Text 5"/>
          <p:cNvSpPr txBox="1"/>
          <p:nvPr/>
        </p:nvSpPr>
        <p:spPr>
          <a:xfrm>
            <a:off x="1097280" y="3429000"/>
            <a:ext cx="2377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6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via an On-Device DMA Controller</a:t>
            </a:r>
            <a:endParaRPr lang="en-US" sz="4600" dirty="0"/>
          </a:p>
        </p:txBody>
      </p:sp>
      <p:sp>
        <p:nvSpPr>
          <p:cNvPr id="9" name="Text 6"/>
          <p:cNvSpPr txBox="1"/>
          <p:nvPr/>
        </p:nvSpPr>
        <p:spPr>
          <a:xfrm>
            <a:off x="1097280" y="4572000"/>
            <a:ext cx="2377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Veerasenareddy Burru  ·  Pradeep Kumar Nalla  ·  Alok Prasad  ·  Satananda Burla</a:t>
            </a:r>
            <a:endParaRPr lang="en-US" sz="2700" dirty="0"/>
          </a:p>
        </p:txBody>
      </p:sp>
      <p:sp>
        <p:nvSpPr>
          <p:cNvPr id="10" name="Text 7"/>
          <p:cNvSpPr txBox="1"/>
          <p:nvPr/>
        </p:nvSpPr>
        <p:spPr>
          <a:xfrm>
            <a:off x="1097280" y="5212080"/>
            <a:ext cx="2377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9D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Marvell Technology   ·   18th ACM Workshop on Hot Topics in Storage &amp; File Systems (HotStorage '26)   ·   Prague   ·   Sep 28–29, 2026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1097280" y="6446520"/>
            <a:ext cx="14996160" cy="1051560"/>
          </a:xfrm>
          <a:prstGeom prst="roundRect">
            <a:avLst>
              <a:gd name="adj" fmla="val 8696"/>
            </a:avLst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1463040" y="6446520"/>
            <a:ext cx="14264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 The Problem</a:t>
            </a:r>
            <a:endParaRPr lang="en-US" sz="3400" dirty="0"/>
          </a:p>
        </p:txBody>
      </p:sp>
      <p:sp>
        <p:nvSpPr>
          <p:cNvPr id="13" name="Shape 10"/>
          <p:cNvSpPr/>
          <p:nvPr/>
        </p:nvSpPr>
        <p:spPr>
          <a:xfrm>
            <a:off x="16824960" y="6446520"/>
            <a:ext cx="14996160" cy="1051560"/>
          </a:xfrm>
          <a:prstGeom prst="roundRect">
            <a:avLst>
              <a:gd name="adj" fmla="val 8696"/>
            </a:avLst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17190720" y="6446520"/>
            <a:ext cx="14264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 Our Approach &amp; Method</a:t>
            </a:r>
            <a:endParaRPr lang="en-US" sz="3400" dirty="0"/>
          </a:p>
        </p:txBody>
      </p:sp>
      <p:sp>
        <p:nvSpPr>
          <p:cNvPr id="15" name="Text 12"/>
          <p:cNvSpPr txBox="1"/>
          <p:nvPr/>
        </p:nvSpPr>
        <p:spPr>
          <a:xfrm>
            <a:off x="1097280" y="7818120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 LLM serves a request</a:t>
            </a:r>
            <a:endParaRPr lang="en-US" sz="2600" dirty="0"/>
          </a:p>
        </p:txBody>
      </p:sp>
      <p:sp>
        <p:nvSpPr>
          <p:cNvPr id="16" name="Shape 13"/>
          <p:cNvSpPr/>
          <p:nvPr/>
        </p:nvSpPr>
        <p:spPr>
          <a:xfrm>
            <a:off x="1097280" y="842162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1097280" y="8778240"/>
            <a:ext cx="4663440" cy="1143000"/>
          </a:xfrm>
          <a:prstGeom prst="roundRect">
            <a:avLst>
              <a:gd name="adj" fmla="val 8000"/>
            </a:avLst>
          </a:prstGeom>
          <a:solidFill>
            <a:srgbClr val="F2F3F4"/>
          </a:solidFill>
          <a:ln w="15875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1188720" y="8938260"/>
            <a:ext cx="44805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</a:t>
            </a:r>
            <a:endParaRPr lang="en-US" sz="19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94183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input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263640" y="8778240"/>
            <a:ext cx="4663440" cy="1143000"/>
          </a:xfrm>
          <a:prstGeom prst="roundRect">
            <a:avLst>
              <a:gd name="adj" fmla="val 8000"/>
            </a:avLst>
          </a:prstGeom>
          <a:solidFill>
            <a:srgbClr val="00B5E2"/>
          </a:solidFill>
          <a:ln w="15875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6355080" y="8938260"/>
            <a:ext cx="44805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token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6355080" y="94183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A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model step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11430000" y="8778240"/>
            <a:ext cx="4663440" cy="1143000"/>
          </a:xfrm>
          <a:prstGeom prst="roundRect">
            <a:avLst>
              <a:gd name="adj" fmla="val 8000"/>
            </a:avLst>
          </a:prstGeom>
          <a:solidFill>
            <a:srgbClr val="00C7B1"/>
          </a:solidFill>
          <a:ln w="15875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11521440" y="8938260"/>
            <a:ext cx="44805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 K,V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11521440" y="94183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A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in KV cache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760720" y="9349740"/>
            <a:ext cx="502920" cy="0"/>
          </a:xfrm>
          <a:prstGeom prst="line">
            <a:avLst/>
          </a:prstGeom>
          <a:noFill/>
          <a:ln w="38100">
            <a:solidFill>
              <a:srgbClr val="63666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10927080" y="9349740"/>
            <a:ext cx="502920" cy="0"/>
          </a:xfrm>
          <a:prstGeom prst="line">
            <a:avLst/>
          </a:prstGeom>
          <a:noFill/>
          <a:ln w="38100">
            <a:solidFill>
              <a:srgbClr val="63666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13761720" y="9921240"/>
            <a:ext cx="0" cy="502920"/>
          </a:xfrm>
          <a:prstGeom prst="line">
            <a:avLst/>
          </a:prstGeom>
          <a:noFill/>
          <a:ln w="38100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8595360" y="10424160"/>
            <a:ext cx="5166360" cy="0"/>
          </a:xfrm>
          <a:prstGeom prst="line">
            <a:avLst/>
          </a:prstGeom>
          <a:noFill/>
          <a:ln w="38100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 flipV="1">
            <a:off x="8595360" y="9948672"/>
            <a:ext cx="0" cy="475488"/>
          </a:xfrm>
          <a:prstGeom prst="line">
            <a:avLst/>
          </a:prstGeom>
          <a:noFill/>
          <a:ln w="38100">
            <a:solidFill>
              <a:srgbClr val="0072C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6766560" y="10469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every token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1097280" y="11155680"/>
            <a:ext cx="1499616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▸"/>
            </a:pPr>
            <a:r>
              <a:rPr lang="en-US" sz="20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token reuses the cached keys &amp; values of all earlier tokens — the KV cache.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▸"/>
            </a:pPr>
            <a:r>
              <a:rPr lang="en-US" sz="20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KV cache grows with output length and number of concurrent users.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1097280" y="12893040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KV cache fills GPU memory</a:t>
            </a:r>
            <a:endParaRPr lang="en-US" sz="2600" dirty="0"/>
          </a:p>
        </p:txBody>
      </p:sp>
      <p:sp>
        <p:nvSpPr>
          <p:cNvPr id="34" name="Shape 31"/>
          <p:cNvSpPr/>
          <p:nvPr/>
        </p:nvSpPr>
        <p:spPr>
          <a:xfrm>
            <a:off x="1097280" y="1349654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 txBox="1"/>
          <p:nvPr/>
        </p:nvSpPr>
        <p:spPr>
          <a:xfrm>
            <a:off x="1097280" y="1383487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HBM capacity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1234440" y="14218920"/>
            <a:ext cx="1828800" cy="3566160"/>
          </a:xfrm>
          <a:prstGeom prst="rect">
            <a:avLst/>
          </a:prstGeom>
          <a:solidFill>
            <a:srgbClr val="FFFFFF"/>
          </a:solidFill>
          <a:ln w="190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4"/>
          <p:cNvSpPr/>
          <p:nvPr/>
        </p:nvSpPr>
        <p:spPr>
          <a:xfrm>
            <a:off x="1234440" y="16287293"/>
            <a:ext cx="1828800" cy="1497787"/>
          </a:xfrm>
          <a:prstGeom prst="rect">
            <a:avLst/>
          </a:prstGeom>
          <a:solidFill>
            <a:srgbClr val="D9D9D6"/>
          </a:solidFill>
          <a:ln w="63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 txBox="1"/>
          <p:nvPr/>
        </p:nvSpPr>
        <p:spPr>
          <a:xfrm>
            <a:off x="1234440" y="16287293"/>
            <a:ext cx="1828800" cy="14977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500" dirty="0"/>
          </a:p>
        </p:txBody>
      </p:sp>
      <p:sp>
        <p:nvSpPr>
          <p:cNvPr id="39" name="Shape 36"/>
          <p:cNvSpPr/>
          <p:nvPr/>
        </p:nvSpPr>
        <p:spPr>
          <a:xfrm>
            <a:off x="1234440" y="15502738"/>
            <a:ext cx="1828800" cy="784555"/>
          </a:xfrm>
          <a:prstGeom prst="rect">
            <a:avLst/>
          </a:prstGeom>
          <a:solidFill>
            <a:srgbClr val="00B5E2"/>
          </a:solidFill>
          <a:ln w="63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 txBox="1"/>
          <p:nvPr/>
        </p:nvSpPr>
        <p:spPr>
          <a:xfrm>
            <a:off x="1234440" y="15502738"/>
            <a:ext cx="1828800" cy="7845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 cache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960120" y="17876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load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3383280" y="14218920"/>
            <a:ext cx="1828800" cy="3566160"/>
          </a:xfrm>
          <a:prstGeom prst="rect">
            <a:avLst/>
          </a:prstGeom>
          <a:solidFill>
            <a:srgbClr val="FFFFFF"/>
          </a:solidFill>
          <a:ln w="190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0"/>
          <p:cNvSpPr/>
          <p:nvPr/>
        </p:nvSpPr>
        <p:spPr>
          <a:xfrm>
            <a:off x="3383280" y="16287293"/>
            <a:ext cx="1828800" cy="1497787"/>
          </a:xfrm>
          <a:prstGeom prst="rect">
            <a:avLst/>
          </a:prstGeom>
          <a:solidFill>
            <a:srgbClr val="D9D9D6"/>
          </a:solidFill>
          <a:ln w="63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1"/>
          <p:cNvSpPr txBox="1"/>
          <p:nvPr/>
        </p:nvSpPr>
        <p:spPr>
          <a:xfrm>
            <a:off x="3383280" y="16287293"/>
            <a:ext cx="1828800" cy="14977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3383280" y="14432890"/>
            <a:ext cx="1828800" cy="1854403"/>
          </a:xfrm>
          <a:prstGeom prst="rect">
            <a:avLst/>
          </a:prstGeom>
          <a:solidFill>
            <a:srgbClr val="00B5E2"/>
          </a:solidFill>
          <a:ln w="63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 txBox="1"/>
          <p:nvPr/>
        </p:nvSpPr>
        <p:spPr>
          <a:xfrm>
            <a:off x="3383280" y="14432890"/>
            <a:ext cx="1828800" cy="18544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 cache</a:t>
            </a:r>
            <a:endParaRPr lang="en-US" sz="1500" dirty="0"/>
          </a:p>
        </p:txBody>
      </p:sp>
      <p:sp>
        <p:nvSpPr>
          <p:cNvPr id="47" name="Text 44"/>
          <p:cNvSpPr txBox="1"/>
          <p:nvPr/>
        </p:nvSpPr>
        <p:spPr>
          <a:xfrm>
            <a:off x="3108960" y="178765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load</a:t>
            </a:r>
            <a:endParaRPr lang="en-US" sz="1600" dirty="0"/>
          </a:p>
        </p:txBody>
      </p:sp>
      <p:sp>
        <p:nvSpPr>
          <p:cNvPr id="48" name="Shape 45"/>
          <p:cNvSpPr/>
          <p:nvPr/>
        </p:nvSpPr>
        <p:spPr>
          <a:xfrm flipV="1">
            <a:off x="3108960" y="15144292"/>
            <a:ext cx="274320" cy="1036015"/>
          </a:xfrm>
          <a:prstGeom prst="line">
            <a:avLst/>
          </a:prstGeom>
          <a:noFill/>
          <a:ln w="38100">
            <a:solidFill>
              <a:srgbClr val="00C7B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 txBox="1"/>
          <p:nvPr/>
        </p:nvSpPr>
        <p:spPr>
          <a:xfrm>
            <a:off x="5760720" y="14310360"/>
            <a:ext cx="1033272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▸"/>
            </a:pPr>
            <a:r>
              <a:rPr lang="en-US" sz="20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HBM holds fixed weights plus the growing KV cache.</a:t>
            </a:r>
            <a:endParaRPr lang="en-US" sz="2000" dirty="0"/>
          </a:p>
          <a:p>
            <a:pPr marL="228600" indent="-228600">
              <a:spcAft>
                <a:spcPts val="1200"/>
              </a:spcAft>
              <a:buSzPct val="100000"/>
              <a:buChar char="▸"/>
            </a:pPr>
            <a:r>
              <a:rPr lang="en-US" sz="20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— not compute — often caps how many requests you can serve.</a:t>
            </a:r>
            <a:endParaRPr lang="en-US" sz="2000" dirty="0"/>
          </a:p>
          <a:p>
            <a:pPr marL="228600" indent="-228600">
              <a:spcAft>
                <a:spcPts val="1200"/>
              </a:spcAft>
              <a:buSzPct val="100000"/>
              <a:buChar char="▸"/>
            </a:pPr>
            <a:r>
              <a:rPr lang="en-US" sz="20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HBM fills, inference must shrink work, recompute, or spill off-GPU.</a:t>
            </a:r>
            <a:endParaRPr lang="en-US" sz="2000" dirty="0"/>
          </a:p>
        </p:txBody>
      </p:sp>
      <p:sp>
        <p:nvSpPr>
          <p:cNvPr id="50" name="Shape 47"/>
          <p:cNvSpPr/>
          <p:nvPr/>
        </p:nvSpPr>
        <p:spPr>
          <a:xfrm>
            <a:off x="1097280" y="18242280"/>
            <a:ext cx="4754880" cy="1371600"/>
          </a:xfrm>
          <a:prstGeom prst="roundRect">
            <a:avLst>
              <a:gd name="adj" fmla="val 6667"/>
            </a:avLst>
          </a:prstGeom>
          <a:solidFill>
            <a:srgbClr val="FFF0F0"/>
          </a:solidFill>
          <a:ln w="12700">
            <a:solidFill>
              <a:srgbClr val="F6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 txBox="1"/>
          <p:nvPr/>
        </p:nvSpPr>
        <p:spPr>
          <a:xfrm>
            <a:off x="1234440" y="18370296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Shrink</a:t>
            </a:r>
            <a:endParaRPr lang="en-US" sz="1900" dirty="0"/>
          </a:p>
        </p:txBody>
      </p:sp>
      <p:sp>
        <p:nvSpPr>
          <p:cNvPr id="52" name="Text 49"/>
          <p:cNvSpPr txBox="1"/>
          <p:nvPr/>
        </p:nvSpPr>
        <p:spPr>
          <a:xfrm>
            <a:off x="1234440" y="1890064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 batch / context</a:t>
            </a:r>
            <a:endParaRPr lang="en-US" sz="1500" dirty="0"/>
          </a:p>
        </p:txBody>
      </p:sp>
      <p:sp>
        <p:nvSpPr>
          <p:cNvPr id="53" name="Shape 50"/>
          <p:cNvSpPr/>
          <p:nvPr/>
        </p:nvSpPr>
        <p:spPr>
          <a:xfrm>
            <a:off x="6217920" y="18242280"/>
            <a:ext cx="4754880" cy="1371600"/>
          </a:xfrm>
          <a:prstGeom prst="roundRect">
            <a:avLst>
              <a:gd name="adj" fmla="val 6667"/>
            </a:avLst>
          </a:prstGeom>
          <a:solidFill>
            <a:srgbClr val="FFF0F0"/>
          </a:solidFill>
          <a:ln w="12700">
            <a:solidFill>
              <a:srgbClr val="F6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1"/>
          <p:cNvSpPr txBox="1"/>
          <p:nvPr/>
        </p:nvSpPr>
        <p:spPr>
          <a:xfrm>
            <a:off x="6355080" y="18370296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Recompute</a:t>
            </a:r>
            <a:endParaRPr lang="en-US" sz="1900" dirty="0"/>
          </a:p>
        </p:txBody>
      </p:sp>
      <p:sp>
        <p:nvSpPr>
          <p:cNvPr id="55" name="Text 52"/>
          <p:cNvSpPr txBox="1"/>
          <p:nvPr/>
        </p:nvSpPr>
        <p:spPr>
          <a:xfrm>
            <a:off x="6355080" y="1890064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 GPU cycles</a:t>
            </a:r>
            <a:endParaRPr lang="en-US" sz="1500" dirty="0"/>
          </a:p>
        </p:txBody>
      </p:sp>
      <p:sp>
        <p:nvSpPr>
          <p:cNvPr id="56" name="Shape 53"/>
          <p:cNvSpPr/>
          <p:nvPr/>
        </p:nvSpPr>
        <p:spPr>
          <a:xfrm>
            <a:off x="11338560" y="18242280"/>
            <a:ext cx="4754880" cy="1371600"/>
          </a:xfrm>
          <a:prstGeom prst="roundRect">
            <a:avLst>
              <a:gd name="adj" fmla="val 6667"/>
            </a:avLst>
          </a:prstGeom>
          <a:solidFill>
            <a:srgbClr val="F0FFF4"/>
          </a:solidFill>
          <a:ln w="12700">
            <a:solidFill>
              <a:srgbClr val="CFE9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 txBox="1"/>
          <p:nvPr/>
        </p:nvSpPr>
        <p:spPr>
          <a:xfrm>
            <a:off x="11475720" y="18370296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8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Spill off-GPU</a:t>
            </a:r>
            <a:endParaRPr lang="en-US" sz="1900" dirty="0"/>
          </a:p>
        </p:txBody>
      </p:sp>
      <p:sp>
        <p:nvSpPr>
          <p:cNvPr id="58" name="Text 55"/>
          <p:cNvSpPr txBox="1"/>
          <p:nvPr/>
        </p:nvSpPr>
        <p:spPr>
          <a:xfrm>
            <a:off x="11475720" y="1890064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tier is fast enough</a:t>
            </a:r>
            <a:endParaRPr lang="en-US" sz="1500" dirty="0"/>
          </a:p>
        </p:txBody>
      </p:sp>
      <p:sp>
        <p:nvSpPr>
          <p:cNvPr id="59" name="Text 56"/>
          <p:cNvSpPr txBox="1"/>
          <p:nvPr/>
        </p:nvSpPr>
        <p:spPr>
          <a:xfrm>
            <a:off x="1097280" y="20071080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today's spill options fall short</a:t>
            </a:r>
            <a:endParaRPr lang="en-US" sz="2600" dirty="0"/>
          </a:p>
        </p:txBody>
      </p:sp>
      <p:sp>
        <p:nvSpPr>
          <p:cNvPr id="60" name="Shape 57"/>
          <p:cNvSpPr/>
          <p:nvPr/>
        </p:nvSpPr>
        <p:spPr>
          <a:xfrm>
            <a:off x="1097280" y="2067458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Shape 58"/>
          <p:cNvSpPr/>
          <p:nvPr/>
        </p:nvSpPr>
        <p:spPr>
          <a:xfrm>
            <a:off x="1097280" y="20939760"/>
            <a:ext cx="14996160" cy="1280160"/>
          </a:xfrm>
          <a:prstGeom prst="roundRect">
            <a:avLst>
              <a:gd name="adj" fmla="val 7143"/>
            </a:avLst>
          </a:prstGeom>
          <a:solidFill>
            <a:srgbClr val="FFF0F0"/>
          </a:solidFill>
          <a:ln w="12700">
            <a:solidFill>
              <a:srgbClr val="F6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59"/>
          <p:cNvSpPr txBox="1"/>
          <p:nvPr/>
        </p:nvSpPr>
        <p:spPr>
          <a:xfrm>
            <a:off x="1325880" y="21058632"/>
            <a:ext cx="1453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 DRAM</a:t>
            </a:r>
            <a:endParaRPr lang="en-US" sz="2000" dirty="0"/>
          </a:p>
        </p:txBody>
      </p:sp>
      <p:sp>
        <p:nvSpPr>
          <p:cNvPr id="63" name="Text 60"/>
          <p:cNvSpPr txBox="1"/>
          <p:nvPr/>
        </p:nvSpPr>
        <p:spPr>
          <a:xfrm>
            <a:off x="1325880" y="21488400"/>
            <a:ext cx="1453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+ IOMMU overhead; a host-DRAM bounce; shares the bus with other traffic.</a:t>
            </a:r>
            <a:endParaRPr lang="en-US" sz="1700" dirty="0"/>
          </a:p>
        </p:txBody>
      </p:sp>
      <p:sp>
        <p:nvSpPr>
          <p:cNvPr id="64" name="Shape 61"/>
          <p:cNvSpPr/>
          <p:nvPr/>
        </p:nvSpPr>
        <p:spPr>
          <a:xfrm>
            <a:off x="1097280" y="22421088"/>
            <a:ext cx="14996160" cy="1280160"/>
          </a:xfrm>
          <a:prstGeom prst="roundRect">
            <a:avLst>
              <a:gd name="adj" fmla="val 7143"/>
            </a:avLst>
          </a:prstGeom>
          <a:solidFill>
            <a:srgbClr val="FFF0F0"/>
          </a:solidFill>
          <a:ln w="12700">
            <a:solidFill>
              <a:srgbClr val="F6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2"/>
          <p:cNvSpPr txBox="1"/>
          <p:nvPr/>
        </p:nvSpPr>
        <p:spPr>
          <a:xfrm>
            <a:off x="1325880" y="22539960"/>
            <a:ext cx="1453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NVMe via GDS</a:t>
            </a:r>
            <a:endParaRPr lang="en-US" sz="2000" dirty="0"/>
          </a:p>
        </p:txBody>
      </p:sp>
      <p:sp>
        <p:nvSpPr>
          <p:cNvPr id="66" name="Text 63"/>
          <p:cNvSpPr txBox="1"/>
          <p:nvPr/>
        </p:nvSpPr>
        <p:spPr>
          <a:xfrm>
            <a:off x="1325880" y="22969728"/>
            <a:ext cx="1453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bulk block I/O — slow &amp; high-latency on small, frequent transfers.</a:t>
            </a:r>
            <a:endParaRPr lang="en-US" sz="1700" dirty="0"/>
          </a:p>
        </p:txBody>
      </p:sp>
      <p:sp>
        <p:nvSpPr>
          <p:cNvPr id="67" name="Shape 64"/>
          <p:cNvSpPr/>
          <p:nvPr/>
        </p:nvSpPr>
        <p:spPr>
          <a:xfrm>
            <a:off x="1097280" y="23902416"/>
            <a:ext cx="14996160" cy="1280160"/>
          </a:xfrm>
          <a:prstGeom prst="roundRect">
            <a:avLst>
              <a:gd name="adj" fmla="val 7143"/>
            </a:avLst>
          </a:prstGeom>
          <a:solidFill>
            <a:srgbClr val="FFF0F0"/>
          </a:solidFill>
          <a:ln w="12700">
            <a:solidFill>
              <a:srgbClr val="F6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5"/>
          <p:cNvSpPr txBox="1"/>
          <p:nvPr/>
        </p:nvSpPr>
        <p:spPr>
          <a:xfrm>
            <a:off x="1325880" y="24021288"/>
            <a:ext cx="1453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RDMA</a:t>
            </a:r>
            <a:endParaRPr lang="en-US" sz="2000" dirty="0"/>
          </a:p>
        </p:txBody>
      </p:sp>
      <p:sp>
        <p:nvSpPr>
          <p:cNvPr id="69" name="Text 66"/>
          <p:cNvSpPr txBox="1"/>
          <p:nvPr/>
        </p:nvSpPr>
        <p:spPr>
          <a:xfrm>
            <a:off x="1325880" y="24451056"/>
            <a:ext cx="1453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Network-oriented and coarse-grained; throughput gated by network latency.</a:t>
            </a:r>
            <a:endParaRPr lang="en-US" sz="1700" dirty="0"/>
          </a:p>
        </p:txBody>
      </p:sp>
      <p:sp>
        <p:nvSpPr>
          <p:cNvPr id="70" name="Shape 67"/>
          <p:cNvSpPr/>
          <p:nvPr/>
        </p:nvSpPr>
        <p:spPr>
          <a:xfrm>
            <a:off x="1097280" y="25411176"/>
            <a:ext cx="14996160" cy="1920240"/>
          </a:xfrm>
          <a:prstGeom prst="roundRect">
            <a:avLst>
              <a:gd name="adj" fmla="val 4762"/>
            </a:avLst>
          </a:prstGeom>
          <a:solidFill>
            <a:srgbClr val="F0FFF4"/>
          </a:solidFill>
          <a:ln w="12700">
            <a:solidFill>
              <a:srgbClr val="CFE9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8"/>
          <p:cNvSpPr txBox="1"/>
          <p:nvPr/>
        </p:nvSpPr>
        <p:spPr>
          <a:xfrm>
            <a:off x="1325880" y="25520904"/>
            <a:ext cx="1453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08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KV-cache staging needs</a:t>
            </a:r>
            <a:endParaRPr lang="en-US" sz="1800" dirty="0"/>
          </a:p>
        </p:txBody>
      </p:sp>
      <p:sp>
        <p:nvSpPr>
          <p:cNvPr id="72" name="Text 69"/>
          <p:cNvSpPr txBox="1"/>
          <p:nvPr/>
        </p:nvSpPr>
        <p:spPr>
          <a:xfrm>
            <a:off x="1325880" y="25978104"/>
            <a:ext cx="1453896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7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Near-link bandwidth · low latency · host-bypass</a:t>
            </a:r>
            <a:endParaRPr lang="en-US" sz="170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7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Fine-grained 4 KB–128 KB access on a dedicated path</a:t>
            </a:r>
            <a:endParaRPr lang="en-US" sz="1700" dirty="0"/>
          </a:p>
        </p:txBody>
      </p:sp>
      <p:sp>
        <p:nvSpPr>
          <p:cNvPr id="73" name="Text 70"/>
          <p:cNvSpPr txBox="1"/>
          <p:nvPr/>
        </p:nvSpPr>
        <p:spPr>
          <a:xfrm>
            <a:off x="16824960" y="7818120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GPU access to CXL memory</a:t>
            </a:r>
            <a:endParaRPr lang="en-US" sz="2600" dirty="0"/>
          </a:p>
        </p:txBody>
      </p:sp>
      <p:sp>
        <p:nvSpPr>
          <p:cNvPr id="74" name="Shape 71"/>
          <p:cNvSpPr/>
          <p:nvPr/>
        </p:nvSpPr>
        <p:spPr>
          <a:xfrm>
            <a:off x="16824960" y="842162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Shape 72"/>
          <p:cNvSpPr/>
          <p:nvPr/>
        </p:nvSpPr>
        <p:spPr>
          <a:xfrm>
            <a:off x="23957280" y="8778240"/>
            <a:ext cx="548640" cy="548640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Text 73"/>
          <p:cNvSpPr txBox="1"/>
          <p:nvPr/>
        </p:nvSpPr>
        <p:spPr>
          <a:xfrm>
            <a:off x="23957280" y="8778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78" name="Text 74"/>
          <p:cNvSpPr txBox="1"/>
          <p:nvPr/>
        </p:nvSpPr>
        <p:spPr>
          <a:xfrm>
            <a:off x="24688800" y="873252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P2P DMA</a:t>
            </a:r>
            <a:endParaRPr lang="en-US" sz="2100" dirty="0"/>
          </a:p>
        </p:txBody>
      </p:sp>
      <p:sp>
        <p:nvSpPr>
          <p:cNvPr id="79" name="Text 75"/>
          <p:cNvSpPr txBox="1"/>
          <p:nvPr/>
        </p:nvSpPr>
        <p:spPr>
          <a:xfrm>
            <a:off x="24688800" y="923544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expander's DMA controller drives every transfer against GPU HBM; the GPU is passive.</a:t>
            </a:r>
            <a:endParaRPr lang="en-US" sz="1650" dirty="0"/>
          </a:p>
        </p:txBody>
      </p:sp>
      <p:sp>
        <p:nvSpPr>
          <p:cNvPr id="80" name="Shape 76"/>
          <p:cNvSpPr/>
          <p:nvPr/>
        </p:nvSpPr>
        <p:spPr>
          <a:xfrm>
            <a:off x="23957280" y="10744200"/>
            <a:ext cx="548640" cy="548640"/>
          </a:xfrm>
          <a:prstGeom prst="ellipse">
            <a:avLst/>
          </a:prstGeom>
          <a:solidFill>
            <a:srgbClr val="00C7B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Text 77"/>
          <p:cNvSpPr txBox="1"/>
          <p:nvPr/>
        </p:nvSpPr>
        <p:spPr>
          <a:xfrm>
            <a:off x="23957280" y="10744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82" name="Text 78"/>
          <p:cNvSpPr txBox="1"/>
          <p:nvPr/>
        </p:nvSpPr>
        <p:spPr>
          <a:xfrm>
            <a:off x="24688800" y="106984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host bypass</a:t>
            </a:r>
            <a:endParaRPr lang="en-US" sz="2100" dirty="0"/>
          </a:p>
        </p:txBody>
      </p:sp>
      <p:sp>
        <p:nvSpPr>
          <p:cNvPr id="83" name="Text 79"/>
          <p:cNvSpPr txBox="1"/>
          <p:nvPr/>
        </p:nvSpPr>
        <p:spPr>
          <a:xfrm>
            <a:off x="24688800" y="1120140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host DRAM, CPU, or IOMMU on the data path — a pure PCIe switch-domain transfer.</a:t>
            </a:r>
            <a:endParaRPr lang="en-US" sz="1650" dirty="0"/>
          </a:p>
        </p:txBody>
      </p:sp>
      <p:sp>
        <p:nvSpPr>
          <p:cNvPr id="84" name="Shape 80"/>
          <p:cNvSpPr/>
          <p:nvPr/>
        </p:nvSpPr>
        <p:spPr>
          <a:xfrm>
            <a:off x="23957280" y="12710160"/>
            <a:ext cx="548640" cy="548640"/>
          </a:xfrm>
          <a:prstGeom prst="ellipse">
            <a:avLst/>
          </a:prstGeom>
          <a:solidFill>
            <a:srgbClr val="0072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5" name="Text 81"/>
          <p:cNvSpPr txBox="1"/>
          <p:nvPr/>
        </p:nvSpPr>
        <p:spPr>
          <a:xfrm>
            <a:off x="23957280" y="12710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6" name="Text 82"/>
          <p:cNvSpPr txBox="1"/>
          <p:nvPr/>
        </p:nvSpPr>
        <p:spPr>
          <a:xfrm>
            <a:off x="24688800" y="126644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Framework-compatible</a:t>
            </a:r>
            <a:endParaRPr lang="en-US" sz="2100" dirty="0"/>
          </a:p>
        </p:txBody>
      </p:sp>
      <p:sp>
        <p:nvSpPr>
          <p:cNvPr id="87" name="Text 83"/>
          <p:cNvSpPr txBox="1"/>
          <p:nvPr/>
        </p:nvSpPr>
        <p:spPr>
          <a:xfrm>
            <a:off x="24688800" y="1316736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Appears as a GDS-style tier: no changes to vLLM, FlexGen, or NIXL.</a:t>
            </a:r>
            <a:endParaRPr lang="en-US" sz="1650" dirty="0"/>
          </a:p>
        </p:txBody>
      </p:sp>
      <p:sp>
        <p:nvSpPr>
          <p:cNvPr id="88" name="Text 84"/>
          <p:cNvSpPr txBox="1"/>
          <p:nvPr/>
        </p:nvSpPr>
        <p:spPr>
          <a:xfrm>
            <a:off x="16824960" y="14859000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works: full host bypass</a:t>
            </a:r>
            <a:endParaRPr lang="en-US" sz="2600" dirty="0"/>
          </a:p>
        </p:txBody>
      </p:sp>
      <p:sp>
        <p:nvSpPr>
          <p:cNvPr id="89" name="Shape 85"/>
          <p:cNvSpPr/>
          <p:nvPr/>
        </p:nvSpPr>
        <p:spPr>
          <a:xfrm>
            <a:off x="16824960" y="1546250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0" name="Shape 86"/>
          <p:cNvSpPr/>
          <p:nvPr/>
        </p:nvSpPr>
        <p:spPr>
          <a:xfrm>
            <a:off x="18288000" y="15819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31750">
            <a:solidFill>
              <a:srgbClr val="00B5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87"/>
          <p:cNvSpPr txBox="1"/>
          <p:nvPr/>
        </p:nvSpPr>
        <p:spPr>
          <a:xfrm>
            <a:off x="18379440" y="158191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 HBM</a:t>
            </a:r>
            <a:endParaRPr lang="en-US" sz="1800" dirty="0"/>
          </a:p>
        </p:txBody>
      </p:sp>
      <p:sp>
        <p:nvSpPr>
          <p:cNvPr id="92" name="Shape 88"/>
          <p:cNvSpPr/>
          <p:nvPr/>
        </p:nvSpPr>
        <p:spPr>
          <a:xfrm>
            <a:off x="21854160" y="16344900"/>
            <a:ext cx="685800" cy="0"/>
          </a:xfrm>
          <a:prstGeom prst="line">
            <a:avLst/>
          </a:prstGeom>
          <a:noFill/>
          <a:ln w="44450">
            <a:solidFill>
              <a:srgbClr val="00816D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89"/>
          <p:cNvSpPr/>
          <p:nvPr/>
        </p:nvSpPr>
        <p:spPr>
          <a:xfrm>
            <a:off x="22539960" y="15819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31750">
            <a:solidFill>
              <a:srgbClr val="6366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0"/>
          <p:cNvSpPr txBox="1"/>
          <p:nvPr/>
        </p:nvSpPr>
        <p:spPr>
          <a:xfrm>
            <a:off x="22631400" y="158191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PCIe switch</a:t>
            </a:r>
            <a:endParaRPr lang="en-US" sz="1800" dirty="0"/>
          </a:p>
        </p:txBody>
      </p:sp>
      <p:sp>
        <p:nvSpPr>
          <p:cNvPr id="95" name="Shape 91"/>
          <p:cNvSpPr/>
          <p:nvPr/>
        </p:nvSpPr>
        <p:spPr>
          <a:xfrm>
            <a:off x="26106120" y="16344900"/>
            <a:ext cx="685800" cy="0"/>
          </a:xfrm>
          <a:prstGeom prst="line">
            <a:avLst/>
          </a:prstGeom>
          <a:noFill/>
          <a:ln w="44450">
            <a:solidFill>
              <a:srgbClr val="00816D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2"/>
          <p:cNvSpPr/>
          <p:nvPr/>
        </p:nvSpPr>
        <p:spPr>
          <a:xfrm>
            <a:off x="26791920" y="15819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31750">
            <a:solidFill>
              <a:srgbClr val="00C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3"/>
          <p:cNvSpPr txBox="1"/>
          <p:nvPr/>
        </p:nvSpPr>
        <p:spPr>
          <a:xfrm>
            <a:off x="26883360" y="158191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C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CXL expander (DMA)</a:t>
            </a:r>
            <a:endParaRPr lang="en-US" sz="1800" dirty="0"/>
          </a:p>
        </p:txBody>
      </p:sp>
      <p:sp>
        <p:nvSpPr>
          <p:cNvPr id="98" name="Text 94"/>
          <p:cNvSpPr txBox="1"/>
          <p:nvPr/>
        </p:nvSpPr>
        <p:spPr>
          <a:xfrm>
            <a:off x="16824960" y="17190720"/>
            <a:ext cx="14996160" cy="1129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▸"/>
            </a:pPr>
            <a:r>
              <a:rPr lang="en-US" sz="19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expander's DMA controller is the active party in every transfer.</a:t>
            </a:r>
            <a:endParaRPr lang="en-US" sz="1900" dirty="0"/>
          </a:p>
          <a:p>
            <a:pPr marL="228600" indent="-228600">
              <a:spcAft>
                <a:spcPts val="800"/>
              </a:spcAft>
              <a:buSzPct val="100000"/>
              <a:buChar char="▸"/>
            </a:pPr>
            <a:r>
              <a:rPr lang="en-US" sz="190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GPU-facing traffic is plain PCIe P2P — CXL is used only host-side for capacity &amp; management.</a:t>
            </a:r>
            <a:endParaRPr lang="en-US" sz="1900" dirty="0"/>
          </a:p>
        </p:txBody>
      </p:sp>
      <p:sp>
        <p:nvSpPr>
          <p:cNvPr id="99" name="Text 95"/>
          <p:cNvSpPr txBox="1"/>
          <p:nvPr/>
        </p:nvSpPr>
        <p:spPr>
          <a:xfrm>
            <a:off x="16733520" y="18900648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Path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100" name="Shape 96"/>
          <p:cNvSpPr/>
          <p:nvPr/>
        </p:nvSpPr>
        <p:spPr>
          <a:xfrm>
            <a:off x="16824960" y="1925726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3" name="Text 119"/>
          <p:cNvSpPr txBox="1"/>
          <p:nvPr/>
        </p:nvSpPr>
        <p:spPr>
          <a:xfrm>
            <a:off x="16824960" y="22722840"/>
            <a:ext cx="1499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Experimental setup</a:t>
            </a:r>
            <a:endParaRPr lang="en-US" sz="2600" dirty="0"/>
          </a:p>
        </p:txBody>
      </p:sp>
      <p:sp>
        <p:nvSpPr>
          <p:cNvPr id="124" name="Shape 120"/>
          <p:cNvSpPr/>
          <p:nvPr/>
        </p:nvSpPr>
        <p:spPr>
          <a:xfrm>
            <a:off x="16824960" y="23326344"/>
            <a:ext cx="14996160" cy="502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5" name="Shape 121"/>
          <p:cNvSpPr/>
          <p:nvPr/>
        </p:nvSpPr>
        <p:spPr>
          <a:xfrm>
            <a:off x="16824960" y="23591520"/>
            <a:ext cx="14996160" cy="566928"/>
          </a:xfrm>
          <a:prstGeom prst="rect">
            <a:avLst/>
          </a:prstGeom>
          <a:solidFill>
            <a:srgbClr val="F2F3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6" name="Text 122"/>
          <p:cNvSpPr txBox="1"/>
          <p:nvPr/>
        </p:nvSpPr>
        <p:spPr>
          <a:xfrm>
            <a:off x="17007840" y="2359152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</a:t>
            </a:r>
            <a:endParaRPr lang="en-US" sz="1650" dirty="0"/>
          </a:p>
        </p:txBody>
      </p:sp>
      <p:sp>
        <p:nvSpPr>
          <p:cNvPr id="127" name="Text 123"/>
          <p:cNvSpPr txBox="1"/>
          <p:nvPr/>
        </p:nvSpPr>
        <p:spPr>
          <a:xfrm>
            <a:off x="21305520" y="23591520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NVIDIA H200 NVL</a:t>
            </a:r>
            <a:endParaRPr lang="en-US" sz="1650" dirty="0"/>
          </a:p>
        </p:txBody>
      </p:sp>
      <p:sp>
        <p:nvSpPr>
          <p:cNvPr id="128" name="Text 124"/>
          <p:cNvSpPr txBox="1"/>
          <p:nvPr/>
        </p:nvSpPr>
        <p:spPr>
          <a:xfrm>
            <a:off x="17007840" y="24158448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CXL expander</a:t>
            </a:r>
            <a:endParaRPr lang="en-US" sz="1650" dirty="0"/>
          </a:p>
        </p:txBody>
      </p:sp>
      <p:sp>
        <p:nvSpPr>
          <p:cNvPr id="129" name="Text 125"/>
          <p:cNvSpPr txBox="1"/>
          <p:nvPr/>
        </p:nvSpPr>
        <p:spPr>
          <a:xfrm>
            <a:off x="21305520" y="24158448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Marvell Structera A — on-device DMA controller</a:t>
            </a:r>
            <a:endParaRPr lang="en-US" sz="1650" dirty="0"/>
          </a:p>
        </p:txBody>
      </p:sp>
      <p:sp>
        <p:nvSpPr>
          <p:cNvPr id="130" name="Shape 126"/>
          <p:cNvSpPr/>
          <p:nvPr/>
        </p:nvSpPr>
        <p:spPr>
          <a:xfrm>
            <a:off x="16824960" y="24725376"/>
            <a:ext cx="14996160" cy="566928"/>
          </a:xfrm>
          <a:prstGeom prst="rect">
            <a:avLst/>
          </a:prstGeom>
          <a:solidFill>
            <a:srgbClr val="F2F3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1" name="Text 127"/>
          <p:cNvSpPr txBox="1"/>
          <p:nvPr/>
        </p:nvSpPr>
        <p:spPr>
          <a:xfrm>
            <a:off x="17007840" y="24725376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Expander memory</a:t>
            </a:r>
            <a:endParaRPr lang="en-US" sz="1650" dirty="0"/>
          </a:p>
        </p:txBody>
      </p:sp>
      <p:sp>
        <p:nvSpPr>
          <p:cNvPr id="132" name="Text 128"/>
          <p:cNvSpPr txBox="1"/>
          <p:nvPr/>
        </p:nvSpPr>
        <p:spPr>
          <a:xfrm>
            <a:off x="21305520" y="2472537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128 GB DDR5, 8 channels</a:t>
            </a:r>
            <a:endParaRPr lang="en-US" sz="1650" dirty="0"/>
          </a:p>
        </p:txBody>
      </p:sp>
      <p:sp>
        <p:nvSpPr>
          <p:cNvPr id="133" name="Text 129"/>
          <p:cNvSpPr txBox="1"/>
          <p:nvPr/>
        </p:nvSpPr>
        <p:spPr>
          <a:xfrm>
            <a:off x="17007840" y="2529230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Interconnect</a:t>
            </a:r>
            <a:endParaRPr lang="en-US" sz="1650" dirty="0"/>
          </a:p>
        </p:txBody>
      </p:sp>
      <p:sp>
        <p:nvSpPr>
          <p:cNvPr id="134" name="Text 130"/>
          <p:cNvSpPr txBox="1"/>
          <p:nvPr/>
        </p:nvSpPr>
        <p:spPr>
          <a:xfrm>
            <a:off x="21305520" y="25292304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PCIe Gen5 ×16 · shared PCIe switch</a:t>
            </a:r>
            <a:endParaRPr lang="en-US" sz="1650" dirty="0"/>
          </a:p>
        </p:txBody>
      </p:sp>
      <p:sp>
        <p:nvSpPr>
          <p:cNvPr id="135" name="Shape 131"/>
          <p:cNvSpPr/>
          <p:nvPr/>
        </p:nvSpPr>
        <p:spPr>
          <a:xfrm>
            <a:off x="16824960" y="25859232"/>
            <a:ext cx="14996160" cy="566928"/>
          </a:xfrm>
          <a:prstGeom prst="rect">
            <a:avLst/>
          </a:prstGeom>
          <a:solidFill>
            <a:srgbClr val="F2F3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6" name="Text 132"/>
          <p:cNvSpPr txBox="1"/>
          <p:nvPr/>
        </p:nvSpPr>
        <p:spPr>
          <a:xfrm>
            <a:off x="17007840" y="2585923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NVMe baseline</a:t>
            </a:r>
            <a:endParaRPr lang="en-US" sz="1650" dirty="0"/>
          </a:p>
        </p:txBody>
      </p:sp>
      <p:sp>
        <p:nvSpPr>
          <p:cNvPr id="137" name="Text 133"/>
          <p:cNvSpPr txBox="1"/>
          <p:nvPr/>
        </p:nvSpPr>
        <p:spPr>
          <a:xfrm>
            <a:off x="21305520" y="25859232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4× PCIe Gen5 ×4 SSDs (aggregate)</a:t>
            </a:r>
            <a:endParaRPr lang="en-US" sz="1650" dirty="0"/>
          </a:p>
        </p:txBody>
      </p:sp>
      <p:sp>
        <p:nvSpPr>
          <p:cNvPr id="138" name="Text 134"/>
          <p:cNvSpPr txBox="1"/>
          <p:nvPr/>
        </p:nvSpPr>
        <p:spPr>
          <a:xfrm>
            <a:off x="17007840" y="2642616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</a:t>
            </a:r>
            <a:endParaRPr lang="en-US" sz="1650" dirty="0"/>
          </a:p>
        </p:txBody>
      </p:sp>
      <p:sp>
        <p:nvSpPr>
          <p:cNvPr id="139" name="Text 135"/>
          <p:cNvSpPr txBox="1"/>
          <p:nvPr/>
        </p:nvSpPr>
        <p:spPr>
          <a:xfrm>
            <a:off x="21305520" y="26426160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AMD EPYC 9555 · 768 GB · Ubuntu 24.04 · CUDA 13.1</a:t>
            </a:r>
            <a:endParaRPr lang="en-US" sz="1650" dirty="0"/>
          </a:p>
        </p:txBody>
      </p:sp>
      <p:sp>
        <p:nvSpPr>
          <p:cNvPr id="140" name="Shape 136"/>
          <p:cNvSpPr/>
          <p:nvPr/>
        </p:nvSpPr>
        <p:spPr>
          <a:xfrm>
            <a:off x="1097280" y="27614880"/>
            <a:ext cx="30723840" cy="1051560"/>
          </a:xfrm>
          <a:prstGeom prst="roundRect">
            <a:avLst>
              <a:gd name="adj" fmla="val 8696"/>
            </a:avLst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1" name="Text 137"/>
          <p:cNvSpPr txBox="1"/>
          <p:nvPr/>
        </p:nvSpPr>
        <p:spPr>
          <a:xfrm>
            <a:off x="1463040" y="27614880"/>
            <a:ext cx="29992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 Results   ·   CXL.DMA-P2P vs. NVMe-backed GDS</a:t>
            </a:r>
            <a:endParaRPr lang="en-US" sz="3400" dirty="0"/>
          </a:p>
        </p:txBody>
      </p:sp>
      <p:sp>
        <p:nvSpPr>
          <p:cNvPr id="142" name="Shape 138"/>
          <p:cNvSpPr/>
          <p:nvPr/>
        </p:nvSpPr>
        <p:spPr>
          <a:xfrm>
            <a:off x="1097280" y="28986480"/>
            <a:ext cx="7269480" cy="1737360"/>
          </a:xfrm>
          <a:prstGeom prst="roundRect">
            <a:avLst>
              <a:gd name="adj" fmla="val 5263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3" name="Text 139"/>
          <p:cNvSpPr txBox="1"/>
          <p:nvPr/>
        </p:nvSpPr>
        <p:spPr>
          <a:xfrm>
            <a:off x="1188720" y="29096208"/>
            <a:ext cx="7086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 GB/s</a:t>
            </a:r>
            <a:endParaRPr lang="en-US" sz="5400" dirty="0"/>
          </a:p>
        </p:txBody>
      </p:sp>
      <p:sp>
        <p:nvSpPr>
          <p:cNvPr id="144" name="Text 140"/>
          <p:cNvSpPr txBox="1"/>
          <p:nvPr/>
        </p:nvSpPr>
        <p:spPr>
          <a:xfrm>
            <a:off x="1234440" y="30010608"/>
            <a:ext cx="6995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Peak read bandwidth</a:t>
            </a:r>
            <a:endParaRPr lang="en-US" sz="1700" dirty="0"/>
          </a:p>
        </p:txBody>
      </p:sp>
      <p:sp>
        <p:nvSpPr>
          <p:cNvPr id="145" name="Shape 141"/>
          <p:cNvSpPr/>
          <p:nvPr/>
        </p:nvSpPr>
        <p:spPr>
          <a:xfrm>
            <a:off x="8915400" y="28986480"/>
            <a:ext cx="7269480" cy="1737360"/>
          </a:xfrm>
          <a:prstGeom prst="roundRect">
            <a:avLst>
              <a:gd name="adj" fmla="val 5263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6" name="Text 142"/>
          <p:cNvSpPr txBox="1"/>
          <p:nvPr/>
        </p:nvSpPr>
        <p:spPr>
          <a:xfrm>
            <a:off x="9006840" y="29096208"/>
            <a:ext cx="7086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C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29.7 GB/s</a:t>
            </a:r>
            <a:endParaRPr lang="en-US" sz="5400" dirty="0"/>
          </a:p>
        </p:txBody>
      </p:sp>
      <p:sp>
        <p:nvSpPr>
          <p:cNvPr id="147" name="Text 143"/>
          <p:cNvSpPr txBox="1"/>
          <p:nvPr/>
        </p:nvSpPr>
        <p:spPr>
          <a:xfrm>
            <a:off x="9052560" y="30010608"/>
            <a:ext cx="6995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Peak write bandwidth</a:t>
            </a:r>
            <a:endParaRPr lang="en-US" sz="1700" dirty="0"/>
          </a:p>
        </p:txBody>
      </p:sp>
      <p:sp>
        <p:nvSpPr>
          <p:cNvPr id="148" name="Shape 144"/>
          <p:cNvSpPr/>
          <p:nvPr/>
        </p:nvSpPr>
        <p:spPr>
          <a:xfrm>
            <a:off x="16733520" y="28986480"/>
            <a:ext cx="7269480" cy="1737360"/>
          </a:xfrm>
          <a:prstGeom prst="roundRect">
            <a:avLst>
              <a:gd name="adj" fmla="val 5263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145"/>
          <p:cNvSpPr txBox="1"/>
          <p:nvPr/>
        </p:nvSpPr>
        <p:spPr>
          <a:xfrm>
            <a:off x="16824960" y="29096208"/>
            <a:ext cx="7086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µs</a:t>
            </a:r>
            <a:endParaRPr lang="en-US" sz="5400" dirty="0"/>
          </a:p>
        </p:txBody>
      </p:sp>
      <p:sp>
        <p:nvSpPr>
          <p:cNvPr id="150" name="Text 146"/>
          <p:cNvSpPr txBox="1"/>
          <p:nvPr/>
        </p:nvSpPr>
        <p:spPr>
          <a:xfrm>
            <a:off x="16870680" y="30010608"/>
            <a:ext cx="6995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Read/write latency in KV range</a:t>
            </a:r>
            <a:endParaRPr lang="en-US" sz="1700" dirty="0"/>
          </a:p>
        </p:txBody>
      </p:sp>
      <p:sp>
        <p:nvSpPr>
          <p:cNvPr id="151" name="Shape 147"/>
          <p:cNvSpPr/>
          <p:nvPr/>
        </p:nvSpPr>
        <p:spPr>
          <a:xfrm>
            <a:off x="24551640" y="28986480"/>
            <a:ext cx="7269480" cy="1737360"/>
          </a:xfrm>
          <a:prstGeom prst="roundRect">
            <a:avLst>
              <a:gd name="adj" fmla="val 5263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2" name="Text 148"/>
          <p:cNvSpPr txBox="1"/>
          <p:nvPr/>
        </p:nvSpPr>
        <p:spPr>
          <a:xfrm>
            <a:off x="24643080" y="29096208"/>
            <a:ext cx="7086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10×</a:t>
            </a:r>
            <a:endParaRPr lang="en-US" sz="5400" dirty="0"/>
          </a:p>
        </p:txBody>
      </p:sp>
      <p:sp>
        <p:nvSpPr>
          <p:cNvPr id="153" name="Text 149"/>
          <p:cNvSpPr txBox="1"/>
          <p:nvPr/>
        </p:nvSpPr>
        <p:spPr>
          <a:xfrm>
            <a:off x="24688800" y="30010608"/>
            <a:ext cx="6995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latency than NVMe/GDS</a:t>
            </a:r>
            <a:endParaRPr lang="en-US" sz="1700" dirty="0"/>
          </a:p>
        </p:txBody>
      </p:sp>
      <p:graphicFrame>
        <p:nvGraphicFramePr>
          <p:cNvPr id="154" name="Chart 0"/>
          <p:cNvGraphicFramePr/>
          <p:nvPr/>
        </p:nvGraphicFramePr>
        <p:xfrm>
          <a:off x="1097280" y="31089600"/>
          <a:ext cx="9631680" cy="676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5" name="Shape 150"/>
          <p:cNvSpPr/>
          <p:nvPr/>
        </p:nvSpPr>
        <p:spPr>
          <a:xfrm>
            <a:off x="2057400" y="31235904"/>
            <a:ext cx="4244340" cy="5248656"/>
          </a:xfrm>
          <a:prstGeom prst="rect">
            <a:avLst/>
          </a:prstGeom>
          <a:solidFill>
            <a:srgbClr val="00B5E2">
              <a:alpha val="13000"/>
            </a:srgbClr>
          </a:solidFill>
          <a:ln w="15875">
            <a:solidFill>
              <a:srgbClr val="00B5E2">
                <a:alpha val="55000"/>
              </a:srgbClr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56" name="Text 151"/>
          <p:cNvSpPr txBox="1"/>
          <p:nvPr/>
        </p:nvSpPr>
        <p:spPr>
          <a:xfrm>
            <a:off x="1783080" y="31263336"/>
            <a:ext cx="47929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 cache range</a:t>
            </a:r>
            <a:endParaRPr lang="en-US" sz="1300" dirty="0"/>
          </a:p>
        </p:txBody>
      </p:sp>
      <p:sp>
        <p:nvSpPr>
          <p:cNvPr id="157" name="Shape 152"/>
          <p:cNvSpPr/>
          <p:nvPr/>
        </p:nvSpPr>
        <p:spPr>
          <a:xfrm>
            <a:off x="2057400" y="31575002"/>
            <a:ext cx="8488680" cy="0"/>
          </a:xfrm>
          <a:prstGeom prst="line">
            <a:avLst/>
          </a:prstGeom>
          <a:noFill/>
          <a:ln w="25400">
            <a:solidFill>
              <a:srgbClr val="E0004D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58" name="Text 153"/>
          <p:cNvSpPr txBox="1"/>
          <p:nvPr/>
        </p:nvSpPr>
        <p:spPr>
          <a:xfrm>
            <a:off x="2148840" y="31190954"/>
            <a:ext cx="8305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PCIe Gen5 ×16 ≈ 64 GB/s</a:t>
            </a:r>
            <a:endParaRPr lang="en-US" sz="1300" dirty="0"/>
          </a:p>
        </p:txBody>
      </p:sp>
      <p:sp>
        <p:nvSpPr>
          <p:cNvPr id="159" name="Text 154"/>
          <p:cNvSpPr txBox="1"/>
          <p:nvPr/>
        </p:nvSpPr>
        <p:spPr>
          <a:xfrm>
            <a:off x="1097280" y="30632400"/>
            <a:ext cx="963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bandwidth vs. block size</a:t>
            </a:r>
            <a:endParaRPr lang="en-US" sz="1900" dirty="0"/>
          </a:p>
        </p:txBody>
      </p:sp>
      <p:graphicFrame>
        <p:nvGraphicFramePr>
          <p:cNvPr id="160" name="Chart 1"/>
          <p:cNvGraphicFramePr/>
          <p:nvPr/>
        </p:nvGraphicFramePr>
        <p:xfrm>
          <a:off x="11643360" y="31089600"/>
          <a:ext cx="9631680" cy="676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1" name="Shape 155"/>
          <p:cNvSpPr/>
          <p:nvPr/>
        </p:nvSpPr>
        <p:spPr>
          <a:xfrm>
            <a:off x="12603480" y="31235904"/>
            <a:ext cx="4244340" cy="5248656"/>
          </a:xfrm>
          <a:prstGeom prst="rect">
            <a:avLst/>
          </a:prstGeom>
          <a:solidFill>
            <a:srgbClr val="00B5E2">
              <a:alpha val="13000"/>
            </a:srgbClr>
          </a:solidFill>
          <a:ln w="15875">
            <a:solidFill>
              <a:srgbClr val="00B5E2">
                <a:alpha val="55000"/>
              </a:srgbClr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2" name="Text 156"/>
          <p:cNvSpPr txBox="1"/>
          <p:nvPr/>
        </p:nvSpPr>
        <p:spPr>
          <a:xfrm>
            <a:off x="12329160" y="31263336"/>
            <a:ext cx="47929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 cache range</a:t>
            </a:r>
            <a:endParaRPr lang="en-US" sz="1300" dirty="0"/>
          </a:p>
        </p:txBody>
      </p:sp>
      <p:sp>
        <p:nvSpPr>
          <p:cNvPr id="163" name="Shape 157"/>
          <p:cNvSpPr/>
          <p:nvPr/>
        </p:nvSpPr>
        <p:spPr>
          <a:xfrm>
            <a:off x="12603480" y="31575002"/>
            <a:ext cx="8488680" cy="0"/>
          </a:xfrm>
          <a:prstGeom prst="line">
            <a:avLst/>
          </a:prstGeom>
          <a:noFill/>
          <a:ln w="25400">
            <a:solidFill>
              <a:srgbClr val="E0004D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4" name="Text 158"/>
          <p:cNvSpPr txBox="1"/>
          <p:nvPr/>
        </p:nvSpPr>
        <p:spPr>
          <a:xfrm>
            <a:off x="12694920" y="31190954"/>
            <a:ext cx="8305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E00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PCIe Gen5 ×16 ≈ 64 GB/s</a:t>
            </a:r>
            <a:endParaRPr lang="en-US" sz="1300" dirty="0"/>
          </a:p>
        </p:txBody>
      </p:sp>
      <p:sp>
        <p:nvSpPr>
          <p:cNvPr id="165" name="Text 159"/>
          <p:cNvSpPr txBox="1"/>
          <p:nvPr/>
        </p:nvSpPr>
        <p:spPr>
          <a:xfrm>
            <a:off x="11643360" y="30632400"/>
            <a:ext cx="963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bandwidth vs. block size</a:t>
            </a:r>
            <a:endParaRPr lang="en-US" sz="1900" dirty="0"/>
          </a:p>
        </p:txBody>
      </p:sp>
      <p:graphicFrame>
        <p:nvGraphicFramePr>
          <p:cNvPr id="166" name="Chart 2"/>
          <p:cNvGraphicFramePr/>
          <p:nvPr/>
        </p:nvGraphicFramePr>
        <p:xfrm>
          <a:off x="22189440" y="31089600"/>
          <a:ext cx="9631680" cy="6766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7" name="Shape 160"/>
          <p:cNvSpPr/>
          <p:nvPr/>
        </p:nvSpPr>
        <p:spPr>
          <a:xfrm>
            <a:off x="23149560" y="31235904"/>
            <a:ext cx="4244340" cy="5248656"/>
          </a:xfrm>
          <a:prstGeom prst="rect">
            <a:avLst/>
          </a:prstGeom>
          <a:solidFill>
            <a:srgbClr val="00B5E2">
              <a:alpha val="13000"/>
            </a:srgbClr>
          </a:solidFill>
          <a:ln w="15875">
            <a:solidFill>
              <a:srgbClr val="00B5E2">
                <a:alpha val="55000"/>
              </a:srgbClr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8" name="Text 161"/>
          <p:cNvSpPr txBox="1"/>
          <p:nvPr/>
        </p:nvSpPr>
        <p:spPr>
          <a:xfrm>
            <a:off x="22875240" y="31263336"/>
            <a:ext cx="47929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 cache range</a:t>
            </a:r>
            <a:endParaRPr lang="en-US" sz="1300" dirty="0"/>
          </a:p>
        </p:txBody>
      </p:sp>
      <p:sp>
        <p:nvSpPr>
          <p:cNvPr id="169" name="Text 162"/>
          <p:cNvSpPr txBox="1"/>
          <p:nvPr/>
        </p:nvSpPr>
        <p:spPr>
          <a:xfrm>
            <a:off x="22189440" y="30632400"/>
            <a:ext cx="963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latency vs. block size</a:t>
            </a:r>
            <a:endParaRPr lang="en-US" sz="1900" dirty="0"/>
          </a:p>
        </p:txBody>
      </p:sp>
      <p:sp>
        <p:nvSpPr>
          <p:cNvPr id="170" name="Text 163"/>
          <p:cNvSpPr txBox="1"/>
          <p:nvPr/>
        </p:nvSpPr>
        <p:spPr>
          <a:xfrm>
            <a:off x="1097280" y="37947600"/>
            <a:ext cx="307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NVMe baseline: 4× PCIe Gen5 ×4 SSDs (aggregate).   Host DRAM measured on a shared PCIe bus with concurrent traffic.   Dashed line = Gen5 ×16 link ceiling.</a:t>
            </a:r>
            <a:endParaRPr lang="en-US" sz="1500" dirty="0"/>
          </a:p>
        </p:txBody>
      </p:sp>
      <p:sp>
        <p:nvSpPr>
          <p:cNvPr id="171" name="Shape 164"/>
          <p:cNvSpPr/>
          <p:nvPr/>
        </p:nvSpPr>
        <p:spPr>
          <a:xfrm>
            <a:off x="1097280" y="38770560"/>
            <a:ext cx="9875520" cy="3108960"/>
          </a:xfrm>
          <a:prstGeom prst="roundRect">
            <a:avLst>
              <a:gd name="adj" fmla="val 2941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2" name="Text 165"/>
          <p:cNvSpPr txBox="1"/>
          <p:nvPr/>
        </p:nvSpPr>
        <p:spPr>
          <a:xfrm>
            <a:off x="1325880" y="3890772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2100" dirty="0"/>
          </a:p>
        </p:txBody>
      </p:sp>
      <p:sp>
        <p:nvSpPr>
          <p:cNvPr id="173" name="Text 166"/>
          <p:cNvSpPr txBox="1"/>
          <p:nvPr/>
        </p:nvSpPr>
        <p:spPr>
          <a:xfrm>
            <a:off x="1325880" y="39456360"/>
            <a:ext cx="941832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Reaches CXL memory over PCIe P2P DMA — no GPU changes.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bandwidth, close to the Gen5 link on reads.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Order-of-magnitude lower latency than NVMe/GDS.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Biggest wins at KV-cache block sizes (4 KB–128 KB).</a:t>
            </a:r>
            <a:endParaRPr lang="en-US" sz="1650" dirty="0"/>
          </a:p>
        </p:txBody>
      </p:sp>
      <p:sp>
        <p:nvSpPr>
          <p:cNvPr id="174" name="Shape 167"/>
          <p:cNvSpPr/>
          <p:nvPr/>
        </p:nvSpPr>
        <p:spPr>
          <a:xfrm>
            <a:off x="11521440" y="38770560"/>
            <a:ext cx="9875520" cy="3108960"/>
          </a:xfrm>
          <a:prstGeom prst="roundRect">
            <a:avLst>
              <a:gd name="adj" fmla="val 2941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5" name="Text 168"/>
          <p:cNvSpPr txBox="1"/>
          <p:nvPr/>
        </p:nvSpPr>
        <p:spPr>
          <a:xfrm>
            <a:off x="11750040" y="3890772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100" dirty="0"/>
          </a:p>
        </p:txBody>
      </p:sp>
      <p:sp>
        <p:nvSpPr>
          <p:cNvPr id="176" name="Text 169"/>
          <p:cNvSpPr txBox="1"/>
          <p:nvPr/>
        </p:nvSpPr>
        <p:spPr>
          <a:xfrm>
            <a:off x="11750040" y="39456360"/>
            <a:ext cx="941832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Write-path optimization: pipelining &amp; write-combining.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one expander across GPUs / tenants.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On-expander KV compression; end-to-end in vLLM / TensorRT-LLM.</a:t>
            </a:r>
            <a:endParaRPr lang="en-US" sz="1650" dirty="0"/>
          </a:p>
        </p:txBody>
      </p:sp>
      <p:sp>
        <p:nvSpPr>
          <p:cNvPr id="177" name="Shape 170"/>
          <p:cNvSpPr/>
          <p:nvPr/>
        </p:nvSpPr>
        <p:spPr>
          <a:xfrm>
            <a:off x="21945600" y="38770560"/>
            <a:ext cx="9875520" cy="3108960"/>
          </a:xfrm>
          <a:prstGeom prst="roundRect">
            <a:avLst>
              <a:gd name="adj" fmla="val 2941"/>
            </a:avLst>
          </a:prstGeom>
          <a:solidFill>
            <a:srgbClr val="F2F3F4"/>
          </a:solidFill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8" name="Text 171"/>
          <p:cNvSpPr txBox="1"/>
          <p:nvPr/>
        </p:nvSpPr>
        <p:spPr>
          <a:xfrm>
            <a:off x="22174200" y="3890772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08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Related work — where we fit</a:t>
            </a:r>
            <a:endParaRPr lang="en-US" sz="2100" dirty="0"/>
          </a:p>
        </p:txBody>
      </p:sp>
      <p:sp>
        <p:nvSpPr>
          <p:cNvPr id="179" name="Text 172"/>
          <p:cNvSpPr txBox="1"/>
          <p:nvPr/>
        </p:nvSpPr>
        <p:spPr>
          <a:xfrm>
            <a:off x="22174200" y="39456360"/>
            <a:ext cx="941832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memory mgmt (vLLM, FlexGen, Mooncake): we add a faster spill tier.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 storage offload (GDS, InstInfer): same host-bypass, faster medium.</a:t>
            </a:r>
            <a:endParaRPr lang="en-US" sz="1650" dirty="0"/>
          </a:p>
          <a:p>
            <a:pPr marL="228600" indent="-228600">
              <a:spcAft>
                <a:spcPts val="600"/>
              </a:spcAft>
              <a:buSzPct val="100000"/>
              <a:buChar char="▸"/>
            </a:pPr>
            <a:r>
              <a:rPr lang="en-US" sz="1650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CXL + GPU (Pond, CXL-GPU, LMB): no GPU changes — pure PCIe P2P.</a:t>
            </a:r>
            <a:endParaRPr lang="en-US" sz="1650" dirty="0"/>
          </a:p>
        </p:txBody>
      </p:sp>
      <p:sp>
        <p:nvSpPr>
          <p:cNvPr id="180" name="Shape 173"/>
          <p:cNvSpPr/>
          <p:nvPr/>
        </p:nvSpPr>
        <p:spPr>
          <a:xfrm>
            <a:off x="0" y="42245280"/>
            <a:ext cx="32918400" cy="1645920"/>
          </a:xfrm>
          <a:prstGeom prst="rect">
            <a:avLst/>
          </a:prstGeom>
          <a:solidFill>
            <a:srgbClr val="21232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1" name="Shape 174"/>
          <p:cNvSpPr/>
          <p:nvPr/>
        </p:nvSpPr>
        <p:spPr>
          <a:xfrm>
            <a:off x="0" y="42245280"/>
            <a:ext cx="32918400" cy="9144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2" name="Text 175"/>
          <p:cNvSpPr txBox="1"/>
          <p:nvPr/>
        </p:nvSpPr>
        <p:spPr>
          <a:xfrm>
            <a:off x="1097280" y="42565320"/>
            <a:ext cx="1463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83" name="Text 176"/>
          <p:cNvSpPr txBox="1"/>
          <p:nvPr/>
        </p:nvSpPr>
        <p:spPr>
          <a:xfrm>
            <a:off x="17190720" y="42519600"/>
            <a:ext cx="1463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Paper:  https://doi.org/10.1145/3837053.3837356</a:t>
            </a:r>
            <a:endParaRPr lang="en-US" sz="1700" dirty="0"/>
          </a:p>
        </p:txBody>
      </p:sp>
      <p:sp>
        <p:nvSpPr>
          <p:cNvPr id="184" name="Text 177"/>
          <p:cNvSpPr txBox="1"/>
          <p:nvPr/>
        </p:nvSpPr>
        <p:spPr>
          <a:xfrm>
            <a:off x="17190720" y="42976800"/>
            <a:ext cx="1463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600" dirty="0">
                <a:solidFill>
                  <a:srgbClr val="D9D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{vburru, pnalla, </a:t>
            </a:r>
            <a:r>
              <a:rPr lang="en-US" sz="1600" dirty="0" err="1">
                <a:solidFill>
                  <a:srgbClr val="D9D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palok</a:t>
            </a:r>
            <a:r>
              <a:rPr lang="en-US" sz="1600" dirty="0">
                <a:solidFill>
                  <a:srgbClr val="D9D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sburla}@marvell.com</a:t>
            </a:r>
            <a:endParaRPr lang="en-US" sz="1600" dirty="0"/>
          </a:p>
        </p:txBody>
      </p:sp>
      <p:sp>
        <p:nvSpPr>
          <p:cNvPr id="185" name="Text 178"/>
          <p:cNvSpPr txBox="1"/>
          <p:nvPr/>
        </p:nvSpPr>
        <p:spPr>
          <a:xfrm>
            <a:off x="17190720" y="43388280"/>
            <a:ext cx="1463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i="1" dirty="0">
                <a:solidFill>
                  <a:srgbClr val="00C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Essential technology, done right™</a:t>
            </a:r>
            <a:endParaRPr lang="en-US" sz="1500" dirty="0"/>
          </a:p>
        </p:txBody>
      </p:sp>
      <p:pic>
        <p:nvPicPr>
          <p:cNvPr id="187" name="Picture 186">
            <a:extLst>
              <a:ext uri="{FF2B5EF4-FFF2-40B4-BE49-F238E27FC236}">
                <a16:creationId xmlns:a16="http://schemas.microsoft.com/office/drawing/2014/main" id="{66E4BAB9-9D72-F699-8234-63929F55A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90719" y="8883614"/>
            <a:ext cx="6417818" cy="5563906"/>
          </a:xfrm>
          <a:prstGeom prst="rect">
            <a:avLst/>
          </a:prstGeom>
        </p:spPr>
      </p:pic>
      <p:sp>
        <p:nvSpPr>
          <p:cNvPr id="251" name="Shape 7">
            <a:extLst>
              <a:ext uri="{FF2B5EF4-FFF2-40B4-BE49-F238E27FC236}">
                <a16:creationId xmlns:a16="http://schemas.microsoft.com/office/drawing/2014/main" id="{0BD16C4B-0516-4C63-68C9-C0F1EA482CE0}"/>
              </a:ext>
            </a:extLst>
          </p:cNvPr>
          <p:cNvSpPr/>
          <p:nvPr/>
        </p:nvSpPr>
        <p:spPr>
          <a:xfrm>
            <a:off x="19182588" y="19952208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3" name="Text 8">
            <a:extLst>
              <a:ext uri="{FF2B5EF4-FFF2-40B4-BE49-F238E27FC236}">
                <a16:creationId xmlns:a16="http://schemas.microsoft.com/office/drawing/2014/main" id="{8D7E0E9D-3E61-E690-26B6-98CF01E86BE7}"/>
              </a:ext>
            </a:extLst>
          </p:cNvPr>
          <p:cNvSpPr txBox="1"/>
          <p:nvPr/>
        </p:nvSpPr>
        <p:spPr>
          <a:xfrm>
            <a:off x="19182588" y="2001621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NIXL ODM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plugin</a:t>
            </a:r>
            <a:endParaRPr lang="en-US" sz="1250" dirty="0"/>
          </a:p>
        </p:txBody>
      </p:sp>
      <p:sp>
        <p:nvSpPr>
          <p:cNvPr id="255" name="Text 9">
            <a:extLst>
              <a:ext uri="{FF2B5EF4-FFF2-40B4-BE49-F238E27FC236}">
                <a16:creationId xmlns:a16="http://schemas.microsoft.com/office/drawing/2014/main" id="{884328BA-1E7A-F030-C277-CAADD9C0ADEF}"/>
              </a:ext>
            </a:extLst>
          </p:cNvPr>
          <p:cNvSpPr txBox="1"/>
          <p:nvPr/>
        </p:nvSpPr>
        <p:spPr>
          <a:xfrm>
            <a:off x="19182588" y="2054656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EA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space</a:t>
            </a:r>
            <a:endParaRPr lang="en-US" sz="850" dirty="0"/>
          </a:p>
        </p:txBody>
      </p:sp>
      <p:sp>
        <p:nvSpPr>
          <p:cNvPr id="257" name="Shape 10">
            <a:extLst>
              <a:ext uri="{FF2B5EF4-FFF2-40B4-BE49-F238E27FC236}">
                <a16:creationId xmlns:a16="http://schemas.microsoft.com/office/drawing/2014/main" id="{FFA081D4-3556-1A74-AAA6-48FE1735E224}"/>
              </a:ext>
            </a:extLst>
          </p:cNvPr>
          <p:cNvSpPr/>
          <p:nvPr/>
        </p:nvSpPr>
        <p:spPr>
          <a:xfrm>
            <a:off x="21224748" y="19952208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0A4C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9" name="Text 11">
            <a:extLst>
              <a:ext uri="{FF2B5EF4-FFF2-40B4-BE49-F238E27FC236}">
                <a16:creationId xmlns:a16="http://schemas.microsoft.com/office/drawing/2014/main" id="{333882DF-866C-69A3-5791-DD6AA53DD52A}"/>
              </a:ext>
            </a:extLst>
          </p:cNvPr>
          <p:cNvSpPr txBox="1"/>
          <p:nvPr/>
        </p:nvSpPr>
        <p:spPr>
          <a:xfrm>
            <a:off x="21224748" y="2001621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Marvell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kernel module</a:t>
            </a:r>
            <a:endParaRPr lang="en-US" sz="1150" dirty="0"/>
          </a:p>
        </p:txBody>
      </p:sp>
      <p:sp>
        <p:nvSpPr>
          <p:cNvPr id="261" name="Text 12">
            <a:extLst>
              <a:ext uri="{FF2B5EF4-FFF2-40B4-BE49-F238E27FC236}">
                <a16:creationId xmlns:a16="http://schemas.microsoft.com/office/drawing/2014/main" id="{2F00C119-06A2-54CD-0545-791C09D81E2A}"/>
              </a:ext>
            </a:extLst>
          </p:cNvPr>
          <p:cNvSpPr txBox="1"/>
          <p:nvPr/>
        </p:nvSpPr>
        <p:spPr>
          <a:xfrm>
            <a:off x="21224748" y="2054656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D6E3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kernel space</a:t>
            </a:r>
            <a:endParaRPr lang="en-US" sz="850" dirty="0"/>
          </a:p>
        </p:txBody>
      </p:sp>
      <p:sp>
        <p:nvSpPr>
          <p:cNvPr id="263" name="Shape 13">
            <a:extLst>
              <a:ext uri="{FF2B5EF4-FFF2-40B4-BE49-F238E27FC236}">
                <a16:creationId xmlns:a16="http://schemas.microsoft.com/office/drawing/2014/main" id="{3FB2F79C-3561-AB10-4E2D-97864CE0A44C}"/>
              </a:ext>
            </a:extLst>
          </p:cNvPr>
          <p:cNvSpPr/>
          <p:nvPr/>
        </p:nvSpPr>
        <p:spPr>
          <a:xfrm>
            <a:off x="23266908" y="19632168"/>
            <a:ext cx="24688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28575">
            <a:solidFill>
              <a:srgbClr val="00B5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5" name="Text 14">
            <a:extLst>
              <a:ext uri="{FF2B5EF4-FFF2-40B4-BE49-F238E27FC236}">
                <a16:creationId xmlns:a16="http://schemas.microsoft.com/office/drawing/2014/main" id="{03420165-A806-913A-FD43-B33A6DF04454}"/>
              </a:ext>
            </a:extLst>
          </p:cNvPr>
          <p:cNvSpPr txBox="1"/>
          <p:nvPr/>
        </p:nvSpPr>
        <p:spPr>
          <a:xfrm>
            <a:off x="23321772" y="19687032"/>
            <a:ext cx="23591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Structera A</a:t>
            </a:r>
            <a:r>
              <a:rPr lang="en-US" sz="9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· Marvell CXL device</a:t>
            </a:r>
            <a:endParaRPr lang="en-US" sz="1100" dirty="0"/>
          </a:p>
        </p:txBody>
      </p:sp>
      <p:sp>
        <p:nvSpPr>
          <p:cNvPr id="267" name="Shape 15">
            <a:extLst>
              <a:ext uri="{FF2B5EF4-FFF2-40B4-BE49-F238E27FC236}">
                <a16:creationId xmlns:a16="http://schemas.microsoft.com/office/drawing/2014/main" id="{6E0A93FC-9DB2-FB49-E6A4-7AF3E93C3B42}"/>
              </a:ext>
            </a:extLst>
          </p:cNvPr>
          <p:cNvSpPr/>
          <p:nvPr/>
        </p:nvSpPr>
        <p:spPr>
          <a:xfrm>
            <a:off x="23376636" y="19961352"/>
            <a:ext cx="1069848" cy="1097280"/>
          </a:xfrm>
          <a:prstGeom prst="roundRect">
            <a:avLst>
              <a:gd name="adj" fmla="val 4274"/>
            </a:avLst>
          </a:prstGeom>
          <a:solidFill>
            <a:srgbClr val="E9F6FB"/>
          </a:solidFill>
          <a:ln w="12700">
            <a:solidFill>
              <a:srgbClr val="00B5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9" name="Text 16">
            <a:extLst>
              <a:ext uri="{FF2B5EF4-FFF2-40B4-BE49-F238E27FC236}">
                <a16:creationId xmlns:a16="http://schemas.microsoft.com/office/drawing/2014/main" id="{AB602CBE-AACB-0BF9-EC28-E0B89F51BF80}"/>
              </a:ext>
            </a:extLst>
          </p:cNvPr>
          <p:cNvSpPr txBox="1"/>
          <p:nvPr/>
        </p:nvSpPr>
        <p:spPr>
          <a:xfrm>
            <a:off x="23376636" y="19961352"/>
            <a:ext cx="10698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DMA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controller</a:t>
            </a:r>
            <a:endParaRPr lang="en-US" sz="950" dirty="0"/>
          </a:p>
        </p:txBody>
      </p:sp>
      <p:sp>
        <p:nvSpPr>
          <p:cNvPr id="271" name="Shape 17">
            <a:extLst>
              <a:ext uri="{FF2B5EF4-FFF2-40B4-BE49-F238E27FC236}">
                <a16:creationId xmlns:a16="http://schemas.microsoft.com/office/drawing/2014/main" id="{9088D745-AD86-FDDB-CB46-6EFB68F4EB31}"/>
              </a:ext>
            </a:extLst>
          </p:cNvPr>
          <p:cNvSpPr/>
          <p:nvPr/>
        </p:nvSpPr>
        <p:spPr>
          <a:xfrm>
            <a:off x="24556212" y="19961352"/>
            <a:ext cx="1069848" cy="1097280"/>
          </a:xfrm>
          <a:prstGeom prst="roundRect">
            <a:avLst>
              <a:gd name="adj" fmla="val 4274"/>
            </a:avLst>
          </a:prstGeom>
          <a:solidFill>
            <a:srgbClr val="E7FBF7"/>
          </a:solidFill>
          <a:ln w="12700">
            <a:solidFill>
              <a:srgbClr val="00C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3" name="Text 18">
            <a:extLst>
              <a:ext uri="{FF2B5EF4-FFF2-40B4-BE49-F238E27FC236}">
                <a16:creationId xmlns:a16="http://schemas.microsoft.com/office/drawing/2014/main" id="{2098F396-39A1-4D6C-1702-E1CAC49FBE58}"/>
              </a:ext>
            </a:extLst>
          </p:cNvPr>
          <p:cNvSpPr txBox="1"/>
          <p:nvPr/>
        </p:nvSpPr>
        <p:spPr>
          <a:xfrm>
            <a:off x="24556212" y="19961352"/>
            <a:ext cx="10698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CXL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008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</a:t>
            </a:r>
            <a:endParaRPr lang="en-US" sz="950" dirty="0"/>
          </a:p>
        </p:txBody>
      </p:sp>
      <p:sp>
        <p:nvSpPr>
          <p:cNvPr id="275" name="Shape 19">
            <a:extLst>
              <a:ext uri="{FF2B5EF4-FFF2-40B4-BE49-F238E27FC236}">
                <a16:creationId xmlns:a16="http://schemas.microsoft.com/office/drawing/2014/main" id="{73881A38-AE2D-C61F-52EE-309A197671C2}"/>
              </a:ext>
            </a:extLst>
          </p:cNvPr>
          <p:cNvSpPr/>
          <p:nvPr/>
        </p:nvSpPr>
        <p:spPr>
          <a:xfrm>
            <a:off x="26040588" y="19997928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E9F6FB"/>
          </a:solidFill>
          <a:ln w="22225">
            <a:solidFill>
              <a:srgbClr val="00B5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7" name="Text 20">
            <a:extLst>
              <a:ext uri="{FF2B5EF4-FFF2-40B4-BE49-F238E27FC236}">
                <a16:creationId xmlns:a16="http://schemas.microsoft.com/office/drawing/2014/main" id="{D8F6F43B-D1C9-31AC-EC6B-394C104B5F6F}"/>
              </a:ext>
            </a:extLst>
          </p:cNvPr>
          <p:cNvSpPr txBox="1"/>
          <p:nvPr/>
        </p:nvSpPr>
        <p:spPr>
          <a:xfrm>
            <a:off x="26040588" y="19997928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 HBM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123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(VRAM)</a:t>
            </a:r>
            <a:endParaRPr lang="en-US" sz="1200" dirty="0"/>
          </a:p>
        </p:txBody>
      </p:sp>
      <p:sp>
        <p:nvSpPr>
          <p:cNvPr id="279" name="Shape 21">
            <a:extLst>
              <a:ext uri="{FF2B5EF4-FFF2-40B4-BE49-F238E27FC236}">
                <a16:creationId xmlns:a16="http://schemas.microsoft.com/office/drawing/2014/main" id="{A2CA8E97-9D1C-6910-C20B-2FBBC499093B}"/>
              </a:ext>
            </a:extLst>
          </p:cNvPr>
          <p:cNvSpPr/>
          <p:nvPr/>
        </p:nvSpPr>
        <p:spPr>
          <a:xfrm>
            <a:off x="20947380" y="20409408"/>
            <a:ext cx="249936" cy="0"/>
          </a:xfrm>
          <a:prstGeom prst="line">
            <a:avLst/>
          </a:prstGeom>
          <a:noFill/>
          <a:ln w="28575">
            <a:solidFill>
              <a:srgbClr val="0072C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1" name="Text 22">
            <a:extLst>
              <a:ext uri="{FF2B5EF4-FFF2-40B4-BE49-F238E27FC236}">
                <a16:creationId xmlns:a16="http://schemas.microsoft.com/office/drawing/2014/main" id="{CCBC256C-854B-0752-B5BB-CD0E681D1743}"/>
              </a:ext>
            </a:extLst>
          </p:cNvPr>
          <p:cNvSpPr txBox="1"/>
          <p:nvPr/>
        </p:nvSpPr>
        <p:spPr>
          <a:xfrm>
            <a:off x="20919948" y="20180808"/>
            <a:ext cx="30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descriptors</a:t>
            </a:r>
            <a:endParaRPr lang="en-US" sz="750" dirty="0"/>
          </a:p>
        </p:txBody>
      </p:sp>
      <p:sp>
        <p:nvSpPr>
          <p:cNvPr id="283" name="Shape 23">
            <a:extLst>
              <a:ext uri="{FF2B5EF4-FFF2-40B4-BE49-F238E27FC236}">
                <a16:creationId xmlns:a16="http://schemas.microsoft.com/office/drawing/2014/main" id="{5B940222-ADAD-D573-1CF6-ABE08D3DF874}"/>
              </a:ext>
            </a:extLst>
          </p:cNvPr>
          <p:cNvSpPr/>
          <p:nvPr/>
        </p:nvSpPr>
        <p:spPr>
          <a:xfrm>
            <a:off x="22989540" y="20409408"/>
            <a:ext cx="249936" cy="0"/>
          </a:xfrm>
          <a:prstGeom prst="line">
            <a:avLst/>
          </a:prstGeom>
          <a:noFill/>
          <a:ln w="28575">
            <a:solidFill>
              <a:srgbClr val="0072C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5" name="Text 24">
            <a:extLst>
              <a:ext uri="{FF2B5EF4-FFF2-40B4-BE49-F238E27FC236}">
                <a16:creationId xmlns:a16="http://schemas.microsoft.com/office/drawing/2014/main" id="{B777660C-4AEA-28CC-67CB-79265CE58C0E}"/>
              </a:ext>
            </a:extLst>
          </p:cNvPr>
          <p:cNvSpPr txBox="1"/>
          <p:nvPr/>
        </p:nvSpPr>
        <p:spPr>
          <a:xfrm>
            <a:off x="22962108" y="20180808"/>
            <a:ext cx="30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②</a:t>
            </a:r>
            <a:endParaRPr lang="en-US" sz="750" dirty="0"/>
          </a:p>
        </p:txBody>
      </p:sp>
      <p:sp>
        <p:nvSpPr>
          <p:cNvPr id="287" name="Shape 25">
            <a:extLst>
              <a:ext uri="{FF2B5EF4-FFF2-40B4-BE49-F238E27FC236}">
                <a16:creationId xmlns:a16="http://schemas.microsoft.com/office/drawing/2014/main" id="{9F7B1310-AD23-5A59-75F3-79E476E57A85}"/>
              </a:ext>
            </a:extLst>
          </p:cNvPr>
          <p:cNvSpPr/>
          <p:nvPr/>
        </p:nvSpPr>
        <p:spPr>
          <a:xfrm>
            <a:off x="25763220" y="20409408"/>
            <a:ext cx="249936" cy="0"/>
          </a:xfrm>
          <a:prstGeom prst="line">
            <a:avLst/>
          </a:prstGeom>
          <a:noFill/>
          <a:ln w="50800">
            <a:solidFill>
              <a:srgbClr val="00B5E2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9" name="Text 26">
            <a:extLst>
              <a:ext uri="{FF2B5EF4-FFF2-40B4-BE49-F238E27FC236}">
                <a16:creationId xmlns:a16="http://schemas.microsoft.com/office/drawing/2014/main" id="{940219E7-8C71-6283-32D3-83B672DC3ED1}"/>
              </a:ext>
            </a:extLst>
          </p:cNvPr>
          <p:cNvSpPr txBox="1"/>
          <p:nvPr/>
        </p:nvSpPr>
        <p:spPr>
          <a:xfrm>
            <a:off x="25735788" y="20162520"/>
            <a:ext cx="30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i="1" dirty="0">
                <a:solidFill>
                  <a:srgbClr val="00C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PCIe P2P</a:t>
            </a:r>
            <a:endParaRPr lang="en-US" sz="750" dirty="0"/>
          </a:p>
        </p:txBody>
      </p:sp>
      <p:sp>
        <p:nvSpPr>
          <p:cNvPr id="291" name="Shape 27">
            <a:extLst>
              <a:ext uri="{FF2B5EF4-FFF2-40B4-BE49-F238E27FC236}">
                <a16:creationId xmlns:a16="http://schemas.microsoft.com/office/drawing/2014/main" id="{AE5F5114-7E14-80DD-C5EB-12139D196FF8}"/>
              </a:ext>
            </a:extLst>
          </p:cNvPr>
          <p:cNvSpPr/>
          <p:nvPr/>
        </p:nvSpPr>
        <p:spPr>
          <a:xfrm>
            <a:off x="19182588" y="21506688"/>
            <a:ext cx="1943100" cy="841248"/>
          </a:xfrm>
          <a:prstGeom prst="roundRect">
            <a:avLst>
              <a:gd name="adj" fmla="val 6522"/>
            </a:avLst>
          </a:prstGeom>
          <a:solidFill>
            <a:srgbClr val="F2F3F4"/>
          </a:solidFill>
          <a:ln w="15875">
            <a:solidFill>
              <a:srgbClr val="00B5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3" name="Text 28">
            <a:extLst>
              <a:ext uri="{FF2B5EF4-FFF2-40B4-BE49-F238E27FC236}">
                <a16:creationId xmlns:a16="http://schemas.microsoft.com/office/drawing/2014/main" id="{4D89F90E-6017-7493-EDCA-5F055E8562C2}"/>
              </a:ext>
            </a:extLst>
          </p:cNvPr>
          <p:cNvSpPr txBox="1"/>
          <p:nvPr/>
        </p:nvSpPr>
        <p:spPr>
          <a:xfrm>
            <a:off x="19255740" y="21579840"/>
            <a:ext cx="17967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B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Submission</a:t>
            </a:r>
            <a:endParaRPr lang="en-US" sz="1100" dirty="0"/>
          </a:p>
        </p:txBody>
      </p:sp>
      <p:sp>
        <p:nvSpPr>
          <p:cNvPr id="295" name="Text 29">
            <a:extLst>
              <a:ext uri="{FF2B5EF4-FFF2-40B4-BE49-F238E27FC236}">
                <a16:creationId xmlns:a16="http://schemas.microsoft.com/office/drawing/2014/main" id="{8DFCE13D-3BF8-D650-90D6-6138CD57B2FA}"/>
              </a:ext>
            </a:extLst>
          </p:cNvPr>
          <p:cNvSpPr txBox="1"/>
          <p:nvPr/>
        </p:nvSpPr>
        <p:spPr>
          <a:xfrm>
            <a:off x="19274028" y="21817584"/>
            <a:ext cx="1760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descriptors (io_uring), spray to 16 queues, ring doorbell</a:t>
            </a:r>
            <a:endParaRPr lang="en-US" sz="800" dirty="0"/>
          </a:p>
        </p:txBody>
      </p:sp>
      <p:sp>
        <p:nvSpPr>
          <p:cNvPr id="297" name="Shape 30">
            <a:extLst>
              <a:ext uri="{FF2B5EF4-FFF2-40B4-BE49-F238E27FC236}">
                <a16:creationId xmlns:a16="http://schemas.microsoft.com/office/drawing/2014/main" id="{B0A52377-5324-263E-F64E-1544E20B8FAC}"/>
              </a:ext>
            </a:extLst>
          </p:cNvPr>
          <p:cNvSpPr/>
          <p:nvPr/>
        </p:nvSpPr>
        <p:spPr>
          <a:xfrm>
            <a:off x="21308568" y="21506688"/>
            <a:ext cx="1943100" cy="841248"/>
          </a:xfrm>
          <a:prstGeom prst="roundRect">
            <a:avLst>
              <a:gd name="adj" fmla="val 6522"/>
            </a:avLst>
          </a:prstGeom>
          <a:solidFill>
            <a:srgbClr val="F2F3F4"/>
          </a:solidFill>
          <a:ln w="15875">
            <a:solidFill>
              <a:srgbClr val="00C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9" name="Text 31">
            <a:extLst>
              <a:ext uri="{FF2B5EF4-FFF2-40B4-BE49-F238E27FC236}">
                <a16:creationId xmlns:a16="http://schemas.microsoft.com/office/drawing/2014/main" id="{3978ED6A-03BD-6F32-CF1A-F61C0D518E09}"/>
              </a:ext>
            </a:extLst>
          </p:cNvPr>
          <p:cNvSpPr txBox="1"/>
          <p:nvPr/>
        </p:nvSpPr>
        <p:spPr>
          <a:xfrm>
            <a:off x="21381720" y="21579840"/>
            <a:ext cx="17967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C7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Execution</a:t>
            </a:r>
            <a:endParaRPr lang="en-US" sz="1100" dirty="0"/>
          </a:p>
        </p:txBody>
      </p:sp>
      <p:sp>
        <p:nvSpPr>
          <p:cNvPr id="301" name="Text 32">
            <a:extLst>
              <a:ext uri="{FF2B5EF4-FFF2-40B4-BE49-F238E27FC236}">
                <a16:creationId xmlns:a16="http://schemas.microsoft.com/office/drawing/2014/main" id="{4BF61492-B644-16FC-99C7-A594F05E2707}"/>
              </a:ext>
            </a:extLst>
          </p:cNvPr>
          <p:cNvSpPr txBox="1"/>
          <p:nvPr/>
        </p:nvSpPr>
        <p:spPr>
          <a:xfrm>
            <a:off x="21400008" y="21817584"/>
            <a:ext cx="1760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PCIe read/write direct to GPU HBM — no host DRAM / CPU / IOMMU</a:t>
            </a:r>
            <a:endParaRPr lang="en-US" sz="800" dirty="0"/>
          </a:p>
        </p:txBody>
      </p:sp>
      <p:sp>
        <p:nvSpPr>
          <p:cNvPr id="303" name="Shape 33">
            <a:extLst>
              <a:ext uri="{FF2B5EF4-FFF2-40B4-BE49-F238E27FC236}">
                <a16:creationId xmlns:a16="http://schemas.microsoft.com/office/drawing/2014/main" id="{86647903-4F6F-253D-CBD7-99C8B6B78B40}"/>
              </a:ext>
            </a:extLst>
          </p:cNvPr>
          <p:cNvSpPr/>
          <p:nvPr/>
        </p:nvSpPr>
        <p:spPr>
          <a:xfrm>
            <a:off x="23434548" y="21506688"/>
            <a:ext cx="1943100" cy="841248"/>
          </a:xfrm>
          <a:prstGeom prst="roundRect">
            <a:avLst>
              <a:gd name="adj" fmla="val 6522"/>
            </a:avLst>
          </a:prstGeom>
          <a:solidFill>
            <a:srgbClr val="F2F3F4"/>
          </a:solidFill>
          <a:ln w="15875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5" name="Text 34">
            <a:extLst>
              <a:ext uri="{FF2B5EF4-FFF2-40B4-BE49-F238E27FC236}">
                <a16:creationId xmlns:a16="http://schemas.microsoft.com/office/drawing/2014/main" id="{56E101BE-DCD1-94B3-AD08-EE89C4EECBA5}"/>
              </a:ext>
            </a:extLst>
          </p:cNvPr>
          <p:cNvSpPr txBox="1"/>
          <p:nvPr/>
        </p:nvSpPr>
        <p:spPr>
          <a:xfrm>
            <a:off x="23507700" y="21579840"/>
            <a:ext cx="17967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③ Completion</a:t>
            </a:r>
            <a:endParaRPr lang="en-US" sz="1100" dirty="0"/>
          </a:p>
        </p:txBody>
      </p:sp>
      <p:sp>
        <p:nvSpPr>
          <p:cNvPr id="307" name="Text 35">
            <a:extLst>
              <a:ext uri="{FF2B5EF4-FFF2-40B4-BE49-F238E27FC236}">
                <a16:creationId xmlns:a16="http://schemas.microsoft.com/office/drawing/2014/main" id="{79667868-D2D5-B5B3-1341-3805CAA8F1EA}"/>
              </a:ext>
            </a:extLst>
          </p:cNvPr>
          <p:cNvSpPr txBox="1"/>
          <p:nvPr/>
        </p:nvSpPr>
        <p:spPr>
          <a:xfrm>
            <a:off x="23525988" y="21817584"/>
            <a:ext cx="1760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SQ↔CQ pairs; polled counter favors low latency</a:t>
            </a:r>
            <a:endParaRPr lang="en-US" sz="800" dirty="0"/>
          </a:p>
        </p:txBody>
      </p:sp>
      <p:sp>
        <p:nvSpPr>
          <p:cNvPr id="309" name="Shape 36">
            <a:extLst>
              <a:ext uri="{FF2B5EF4-FFF2-40B4-BE49-F238E27FC236}">
                <a16:creationId xmlns:a16="http://schemas.microsoft.com/office/drawing/2014/main" id="{BA786BA8-3669-B431-AF86-1FB517FC5B20}"/>
              </a:ext>
            </a:extLst>
          </p:cNvPr>
          <p:cNvSpPr/>
          <p:nvPr/>
        </p:nvSpPr>
        <p:spPr>
          <a:xfrm>
            <a:off x="25560528" y="21506688"/>
            <a:ext cx="1943100" cy="841248"/>
          </a:xfrm>
          <a:prstGeom prst="roundRect">
            <a:avLst>
              <a:gd name="adj" fmla="val 6522"/>
            </a:avLst>
          </a:prstGeom>
          <a:solidFill>
            <a:srgbClr val="F2F3F4"/>
          </a:solidFill>
          <a:ln w="15875">
            <a:solidFill>
              <a:srgbClr val="00816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1" name="Text 37">
            <a:extLst>
              <a:ext uri="{FF2B5EF4-FFF2-40B4-BE49-F238E27FC236}">
                <a16:creationId xmlns:a16="http://schemas.microsoft.com/office/drawing/2014/main" id="{C970472A-74E8-CA46-2C64-0BA24DD100AC}"/>
              </a:ext>
            </a:extLst>
          </p:cNvPr>
          <p:cNvSpPr txBox="1"/>
          <p:nvPr/>
        </p:nvSpPr>
        <p:spPr>
          <a:xfrm>
            <a:off x="25633680" y="21579840"/>
            <a:ext cx="17967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8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④ Pipelining</a:t>
            </a:r>
            <a:endParaRPr lang="en-US" sz="1100" dirty="0"/>
          </a:p>
        </p:txBody>
      </p:sp>
      <p:sp>
        <p:nvSpPr>
          <p:cNvPr id="313" name="Text 38">
            <a:extLst>
              <a:ext uri="{FF2B5EF4-FFF2-40B4-BE49-F238E27FC236}">
                <a16:creationId xmlns:a16="http://schemas.microsoft.com/office/drawing/2014/main" id="{4497C780-506A-97CF-0920-734011E6F9D9}"/>
              </a:ext>
            </a:extLst>
          </p:cNvPr>
          <p:cNvSpPr txBox="1"/>
          <p:nvPr/>
        </p:nvSpPr>
        <p:spPr>
          <a:xfrm>
            <a:off x="25651968" y="21817584"/>
            <a:ext cx="1760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back-to-back; a core per queue keeps the link busy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830</Words>
  <Application>Microsoft Office PowerPoint</Application>
  <PresentationFormat>Custom</PresentationFormat>
  <Paragraphs>141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CXL Memory for LLM Inference Staging — Poster</dc:title>
  <dc:subject>PptxGenJS Presentation</dc:subject>
  <dc:creator>Marvell Technology</dc:creator>
  <cp:lastModifiedBy>Alok Prasad</cp:lastModifiedBy>
  <cp:revision>1</cp:revision>
  <dcterms:created xsi:type="dcterms:W3CDTF">2026-09-02T13:42:04Z</dcterms:created>
  <dcterms:modified xsi:type="dcterms:W3CDTF">2026-09-24T14:55:02Z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7862f3f-b440-4715-a4ea-1c5f86db270b_Enabled">
    <vt:lpwstr>true</vt:lpwstr>
  </property>
  <property fmtid="{D5CDD505-2E9C-101B-9397-08002B2CF9AE}" pid="3" name="MSIP_Label_87862f3f-b440-4715-a4ea-1c5f86db270b_SetDate">
    <vt:lpwstr>2026-09-24T08:22:12Z</vt:lpwstr>
  </property>
  <property fmtid="{D5CDD505-2E9C-101B-9397-08002B2CF9AE}" pid="4" name="MSIP_Label_87862f3f-b440-4715-a4ea-1c5f86db270b_Method">
    <vt:lpwstr>Privileged</vt:lpwstr>
  </property>
  <property fmtid="{D5CDD505-2E9C-101B-9397-08002B2CF9AE}" pid="5" name="MSIP_Label_87862f3f-b440-4715-a4ea-1c5f86db270b_Name">
    <vt:lpwstr>Public</vt:lpwstr>
  </property>
  <property fmtid="{D5CDD505-2E9C-101B-9397-08002B2CF9AE}" pid="6" name="MSIP_Label_87862f3f-b440-4715-a4ea-1c5f86db270b_SiteId">
    <vt:lpwstr>70e1fb47-1155-421d-87fc-2e58f638b6e0</vt:lpwstr>
  </property>
  <property fmtid="{D5CDD505-2E9C-101B-9397-08002B2CF9AE}" pid="7" name="MSIP_Label_87862f3f-b440-4715-a4ea-1c5f86db270b_ActionId">
    <vt:lpwstr>74f3e74a-af1e-46f3-bff2-b0e6885df531</vt:lpwstr>
  </property>
  <property fmtid="{D5CDD505-2E9C-101B-9397-08002B2CF9AE}" pid="8" name="MSIP_Label_87862f3f-b440-4715-a4ea-1c5f86db270b_ContentBits">
    <vt:lpwstr>0</vt:lpwstr>
  </property>
  <property fmtid="{D5CDD505-2E9C-101B-9397-08002B2CF9AE}" pid="9" name="MSIP_Label_87862f3f-b440-4715-a4ea-1c5f86db270b_Tag">
    <vt:lpwstr>10, 0, 1, 1</vt:lpwstr>
  </property>
</Properties>
</file>